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91" r:id="rId3"/>
    <p:sldId id="272" r:id="rId4"/>
    <p:sldId id="273" r:id="rId5"/>
    <p:sldId id="274" r:id="rId6"/>
    <p:sldId id="281" r:id="rId7"/>
    <p:sldId id="259" r:id="rId8"/>
    <p:sldId id="279" r:id="rId9"/>
    <p:sldId id="277" r:id="rId10"/>
    <p:sldId id="261" r:id="rId11"/>
    <p:sldId id="282" r:id="rId12"/>
    <p:sldId id="292" r:id="rId13"/>
    <p:sldId id="284" r:id="rId14"/>
    <p:sldId id="285" r:id="rId15"/>
    <p:sldId id="293" r:id="rId16"/>
    <p:sldId id="286" r:id="rId17"/>
    <p:sldId id="287" r:id="rId18"/>
    <p:sldId id="280" r:id="rId19"/>
    <p:sldId id="289" r:id="rId20"/>
    <p:sldId id="269" r:id="rId21"/>
    <p:sldId id="294" r:id="rId22"/>
    <p:sldId id="295" r:id="rId23"/>
    <p:sldId id="29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0417"/>
  </p:normalViewPr>
  <p:slideViewPr>
    <p:cSldViewPr snapToGrid="0" snapToObjects="1">
      <p:cViewPr varScale="1">
        <p:scale>
          <a:sx n="64" d="100"/>
          <a:sy n="64" d="100"/>
        </p:scale>
        <p:origin x="18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28468-7DBD-AD49-AE92-4B844169A217}" type="datetimeFigureOut">
              <a:rPr lang="en-US" smtClean="0"/>
              <a:t>4/5/16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53F66-CDB0-6C4D-ADA7-273BCC5235E8}" type="slidenum">
              <a:rPr lang="en-US" smtClean="0"/>
              <a:t>‹#›</a:t>
            </a:fld>
            <a:endParaRPr lang="en-US"/>
          </a:p>
        </p:txBody>
      </p:sp>
    </p:spTree>
    <p:extLst>
      <p:ext uri="{BB962C8B-B14F-4D97-AF65-F5344CB8AC3E}">
        <p14:creationId xmlns:p14="http://schemas.microsoft.com/office/powerpoint/2010/main" val="364012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553F66-CDB0-6C4D-ADA7-273BCC5235E8}" type="slidenum">
              <a:rPr lang="en-US" smtClean="0"/>
              <a:t>1</a:t>
            </a:fld>
            <a:endParaRPr lang="en-US"/>
          </a:p>
        </p:txBody>
      </p:sp>
    </p:spTree>
    <p:extLst>
      <p:ext uri="{BB962C8B-B14F-4D97-AF65-F5344CB8AC3E}">
        <p14:creationId xmlns:p14="http://schemas.microsoft.com/office/powerpoint/2010/main" val="192345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553F66-CDB0-6C4D-ADA7-273BCC5235E8}" type="slidenum">
              <a:rPr lang="en-US" smtClean="0"/>
              <a:t>3</a:t>
            </a:fld>
            <a:endParaRPr lang="en-US"/>
          </a:p>
        </p:txBody>
      </p:sp>
    </p:spTree>
    <p:extLst>
      <p:ext uri="{BB962C8B-B14F-4D97-AF65-F5344CB8AC3E}">
        <p14:creationId xmlns:p14="http://schemas.microsoft.com/office/powerpoint/2010/main" val="106152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553F66-CDB0-6C4D-ADA7-273BCC5235E8}" type="slidenum">
              <a:rPr lang="en-US" smtClean="0"/>
              <a:t>4</a:t>
            </a:fld>
            <a:endParaRPr lang="en-US"/>
          </a:p>
        </p:txBody>
      </p:sp>
    </p:spTree>
    <p:extLst>
      <p:ext uri="{BB962C8B-B14F-4D97-AF65-F5344CB8AC3E}">
        <p14:creationId xmlns:p14="http://schemas.microsoft.com/office/powerpoint/2010/main" val="612419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553F66-CDB0-6C4D-ADA7-273BCC5235E8}" type="slidenum">
              <a:rPr lang="en-US" smtClean="0"/>
              <a:t>7</a:t>
            </a:fld>
            <a:endParaRPr lang="en-US"/>
          </a:p>
        </p:txBody>
      </p:sp>
    </p:spTree>
    <p:extLst>
      <p:ext uri="{BB962C8B-B14F-4D97-AF65-F5344CB8AC3E}">
        <p14:creationId xmlns:p14="http://schemas.microsoft.com/office/powerpoint/2010/main" val="2071733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Driver program (where the main method is defined) is responsible for creating </a:t>
            </a:r>
            <a:r>
              <a:rPr lang="en-US" dirty="0" err="1" smtClean="0"/>
              <a:t>sparkcontext</a:t>
            </a:r>
            <a:r>
              <a:rPr lang="en-US" dirty="0" smtClean="0"/>
              <a:t>, </a:t>
            </a:r>
            <a:r>
              <a:rPr lang="en-US" dirty="0" err="1" smtClean="0"/>
              <a:t>rdds</a:t>
            </a:r>
            <a:r>
              <a:rPr lang="en-US" dirty="0" smtClean="0"/>
              <a:t>, and </a:t>
            </a:r>
            <a:r>
              <a:rPr lang="en-US" dirty="0" err="1" smtClean="0"/>
              <a:t>performinbg</a:t>
            </a:r>
            <a:r>
              <a:rPr lang="en-US" dirty="0" smtClean="0"/>
              <a:t> transformations and actions</a:t>
            </a:r>
          </a:p>
          <a:p>
            <a:r>
              <a:rPr lang="en-US" dirty="0" smtClean="0"/>
              <a:t>Driver converts transformations and actions into physical units of execution called tasks</a:t>
            </a:r>
          </a:p>
          <a:p>
            <a:r>
              <a:rPr lang="en-US" dirty="0" smtClean="0"/>
              <a:t>Spark program </a:t>
            </a:r>
            <a:r>
              <a:rPr lang="en-US" dirty="0" err="1" smtClean="0"/>
              <a:t>implicitely</a:t>
            </a:r>
            <a:r>
              <a:rPr lang="en-US" dirty="0" smtClean="0"/>
              <a:t> creates a DAG (directed acyclic graph) of operations </a:t>
            </a:r>
          </a:p>
        </p:txBody>
      </p:sp>
      <p:sp>
        <p:nvSpPr>
          <p:cNvPr id="4" name="Slide Number Placeholder 3"/>
          <p:cNvSpPr>
            <a:spLocks noGrp="1"/>
          </p:cNvSpPr>
          <p:nvPr>
            <p:ph type="sldNum" sz="quarter" idx="10"/>
          </p:nvPr>
        </p:nvSpPr>
        <p:spPr/>
        <p:txBody>
          <a:bodyPr/>
          <a:lstStyle/>
          <a:p>
            <a:fld id="{13553F66-CDB0-6C4D-ADA7-273BCC5235E8}" type="slidenum">
              <a:rPr lang="en-US" smtClean="0"/>
              <a:t>10</a:t>
            </a:fld>
            <a:endParaRPr lang="en-US"/>
          </a:p>
        </p:txBody>
      </p:sp>
    </p:spTree>
    <p:extLst>
      <p:ext uri="{BB962C8B-B14F-4D97-AF65-F5344CB8AC3E}">
        <p14:creationId xmlns:p14="http://schemas.microsoft.com/office/powerpoint/2010/main" val="155300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pickle</a:t>
            </a:r>
            <a:r>
              <a:rPr lang="en-US" sz="1200" b="0" kern="1200" dirty="0" smtClean="0">
                <a:solidFill>
                  <a:schemeClr val="tx1"/>
                </a:solidFill>
                <a:latin typeface="+mn-lt"/>
                <a:ea typeface="+mn-ea"/>
                <a:cs typeface="+mn-cs"/>
              </a:rPr>
              <a:t> module implements a fundamental, but powerful algorithm for serializing and de-serializing a Python object structure. “Pickling” is the process whereby a Python object hierarchy is converted into a byte stream, and “</a:t>
            </a:r>
            <a:r>
              <a:rPr lang="en-US" sz="1200" b="0" kern="1200" dirty="0" err="1" smtClean="0">
                <a:solidFill>
                  <a:schemeClr val="tx1"/>
                </a:solidFill>
                <a:latin typeface="+mn-lt"/>
                <a:ea typeface="+mn-ea"/>
                <a:cs typeface="+mn-cs"/>
              </a:rPr>
              <a:t>unpickling</a:t>
            </a:r>
            <a:r>
              <a:rPr lang="en-US" sz="1200" b="0" kern="1200" dirty="0" smtClean="0">
                <a:solidFill>
                  <a:schemeClr val="tx1"/>
                </a:solidFill>
                <a:latin typeface="+mn-lt"/>
                <a:ea typeface="+mn-ea"/>
                <a:cs typeface="+mn-cs"/>
              </a:rPr>
              <a:t>” is the inverse operation, whereby a byte stream is converted back into an object hierarchy. Pickling (and </a:t>
            </a:r>
            <a:r>
              <a:rPr lang="en-US" sz="1200" b="0" kern="1200" dirty="0" err="1" smtClean="0">
                <a:solidFill>
                  <a:schemeClr val="tx1"/>
                </a:solidFill>
                <a:latin typeface="+mn-lt"/>
                <a:ea typeface="+mn-ea"/>
                <a:cs typeface="+mn-cs"/>
              </a:rPr>
              <a:t>unpickling</a:t>
            </a:r>
            <a:r>
              <a:rPr lang="en-US" sz="1200" b="0" kern="1200" dirty="0" smtClean="0">
                <a:solidFill>
                  <a:schemeClr val="tx1"/>
                </a:solidFill>
                <a:latin typeface="+mn-lt"/>
                <a:ea typeface="+mn-ea"/>
                <a:cs typeface="+mn-cs"/>
              </a:rPr>
              <a:t>) is alternatively known as “serialization”, “marshalling,” [1] or “flattening”, however, to avoid confusion, the terms used here are “pickling” and “</a:t>
            </a:r>
            <a:r>
              <a:rPr lang="en-US" sz="1200" b="0" kern="1200" dirty="0" err="1" smtClean="0">
                <a:solidFill>
                  <a:schemeClr val="tx1"/>
                </a:solidFill>
                <a:latin typeface="+mn-lt"/>
                <a:ea typeface="+mn-ea"/>
                <a:cs typeface="+mn-cs"/>
              </a:rPr>
              <a:t>unpickling</a:t>
            </a:r>
            <a:r>
              <a:rPr lang="en-US" sz="1200" b="0" kern="1200" dirty="0" smtClean="0">
                <a:solidFill>
                  <a:schemeClr val="tx1"/>
                </a:solidFill>
                <a:latin typeface="+mn-lt"/>
                <a:ea typeface="+mn-ea"/>
                <a:cs typeface="+mn-cs"/>
              </a:rPr>
              <a:t>”.</a:t>
            </a:r>
          </a:p>
          <a:p>
            <a:endParaRPr lang="en-US" sz="1200" b="0" kern="1200" dirty="0" smtClean="0">
              <a:solidFill>
                <a:schemeClr val="tx1"/>
              </a:solidFill>
              <a:latin typeface="+mn-lt"/>
              <a:ea typeface="+mn-ea"/>
              <a:cs typeface="+mn-cs"/>
            </a:endParaRPr>
          </a:p>
          <a:p>
            <a:endParaRPr lang="en-US" sz="1200" b="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Using off heap memory and using object pools both help reduce GC pauses, this is their only similarity.  Object pools are good for short lived mutable objects, expensive to create objects and long live immutable objects where there is a lot of duplication.  Medium lived mutable objects, or complex objects are more likely to be better left to the GC to handle.  However, medium to long lived mutable objects suffer in a number of ways which off heap memory solves.</a:t>
            </a:r>
          </a:p>
          <a:p>
            <a:r>
              <a:rPr lang="en-US" sz="1200" kern="1200" dirty="0" smtClean="0">
                <a:solidFill>
                  <a:schemeClr val="tx1"/>
                </a:solidFill>
                <a:latin typeface="+mn-lt"/>
                <a:ea typeface="+mn-ea"/>
                <a:cs typeface="+mn-cs"/>
              </a:rPr>
              <a:t>Off heap memory provides;</a:t>
            </a:r>
          </a:p>
          <a:p>
            <a:r>
              <a:rPr lang="en-US" sz="1200" kern="1200" dirty="0" smtClean="0">
                <a:solidFill>
                  <a:schemeClr val="tx1"/>
                </a:solidFill>
                <a:latin typeface="+mn-lt"/>
                <a:ea typeface="+mn-ea"/>
                <a:cs typeface="+mn-cs"/>
              </a:rPr>
              <a:t>Scalability to large memory sizes e.g. over 1 TB and </a:t>
            </a:r>
            <a:r>
              <a:rPr lang="en-US" sz="1200" i="1" kern="1200" dirty="0" smtClean="0">
                <a:solidFill>
                  <a:schemeClr val="tx1"/>
                </a:solidFill>
                <a:latin typeface="+mn-lt"/>
                <a:ea typeface="+mn-ea"/>
                <a:cs typeface="+mn-cs"/>
              </a:rPr>
              <a:t>larger</a:t>
            </a:r>
            <a:r>
              <a:rPr lang="en-US" sz="1200" i="0" kern="1200" dirty="0" smtClean="0">
                <a:solidFill>
                  <a:schemeClr val="tx1"/>
                </a:solidFill>
                <a:latin typeface="+mn-lt"/>
                <a:ea typeface="+mn-ea"/>
                <a:cs typeface="+mn-cs"/>
              </a:rPr>
              <a:t> than main memory.</a:t>
            </a:r>
          </a:p>
          <a:p>
            <a:r>
              <a:rPr lang="en-US" sz="1200" i="0" kern="1200" dirty="0" smtClean="0">
                <a:solidFill>
                  <a:schemeClr val="tx1"/>
                </a:solidFill>
                <a:latin typeface="+mn-lt"/>
                <a:ea typeface="+mn-ea"/>
                <a:cs typeface="+mn-cs"/>
              </a:rPr>
              <a:t>Notional impact on GC pause times.</a:t>
            </a:r>
          </a:p>
          <a:p>
            <a:r>
              <a:rPr lang="en-US" sz="1200" i="0" kern="1200" dirty="0" smtClean="0">
                <a:solidFill>
                  <a:schemeClr val="tx1"/>
                </a:solidFill>
                <a:latin typeface="+mn-lt"/>
                <a:ea typeface="+mn-ea"/>
                <a:cs typeface="+mn-cs"/>
              </a:rPr>
              <a:t>Sharing between processes, reducing duplication between JVMs, and making it easier to split JVMs.</a:t>
            </a:r>
          </a:p>
          <a:p>
            <a:r>
              <a:rPr lang="en-US" sz="1200" i="0" kern="1200" dirty="0" smtClean="0">
                <a:solidFill>
                  <a:schemeClr val="tx1"/>
                </a:solidFill>
                <a:latin typeface="+mn-lt"/>
                <a:ea typeface="+mn-ea"/>
                <a:cs typeface="+mn-cs"/>
              </a:rPr>
              <a:t>Persistence for faster restarts or replying of production data in test.</a:t>
            </a:r>
          </a:p>
          <a:p>
            <a:r>
              <a:rPr lang="en-US" sz="1200" i="0" kern="1200" dirty="0" smtClean="0">
                <a:solidFill>
                  <a:schemeClr val="tx1"/>
                </a:solidFill>
                <a:latin typeface="+mn-lt"/>
                <a:ea typeface="+mn-ea"/>
                <a:cs typeface="+mn-cs"/>
              </a:rPr>
              <a:t>The use of off heap memory gives you more options in terms of how you design your system.  The most important improvement is not performance, but determinism.</a:t>
            </a:r>
            <a:endParaRPr lang="en-US" dirty="0"/>
          </a:p>
        </p:txBody>
      </p:sp>
      <p:sp>
        <p:nvSpPr>
          <p:cNvPr id="4" name="Slide Number Placeholder 3"/>
          <p:cNvSpPr>
            <a:spLocks noGrp="1"/>
          </p:cNvSpPr>
          <p:nvPr>
            <p:ph type="sldNum" sz="quarter" idx="10"/>
          </p:nvPr>
        </p:nvSpPr>
        <p:spPr/>
        <p:txBody>
          <a:bodyPr/>
          <a:lstStyle/>
          <a:p>
            <a:fld id="{13553F66-CDB0-6C4D-ADA7-273BCC5235E8}" type="slidenum">
              <a:rPr lang="en-US" smtClean="0"/>
              <a:t>20</a:t>
            </a:fld>
            <a:endParaRPr lang="en-US"/>
          </a:p>
        </p:txBody>
      </p:sp>
    </p:spTree>
    <p:extLst>
      <p:ext uri="{BB962C8B-B14F-4D97-AF65-F5344CB8AC3E}">
        <p14:creationId xmlns:p14="http://schemas.microsoft.com/office/powerpoint/2010/main" val="886315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4/5/16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4/5/16</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ikit-learn.or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park.apache.org/docs/latest/ml-guide.html#estimators" TargetMode="External"/><Relationship Id="rId4" Type="http://schemas.openxmlformats.org/officeDocument/2006/relationships/hyperlink" Target="http://spark.apache.org/docs/latest/ml-guide.html#pipeline" TargetMode="External"/><Relationship Id="rId1" Type="http://schemas.openxmlformats.org/officeDocument/2006/relationships/slideLayout" Target="../slideLayouts/slideLayout2.xml"/><Relationship Id="rId2" Type="http://schemas.openxmlformats.org/officeDocument/2006/relationships/hyperlink" Target="http://spark.apache.org/docs/latest/ml-guide.html#transformer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princeton.edu/researchcomputing/faq/spark-via-slurm/" TargetMode="External"/><Relationship Id="rId4" Type="http://schemas.openxmlformats.org/officeDocument/2006/relationships/hyperlink" Target="https://www.princeton.edu/researchcomputing/computational-hardware/hadoop/spark-memory/" TargetMode="External"/><Relationship Id="rId5" Type="http://schemas.openxmlformats.org/officeDocument/2006/relationships/hyperlink" Target="https://amplab.cs.berkeley.edu/for-big-data-moores-law-means-better-decisions" TargetMode="External"/><Relationship Id="rId1" Type="http://schemas.openxmlformats.org/officeDocument/2006/relationships/slideLayout" Target="../slideLayouts/slideLayout2.xml"/><Relationship Id="rId2" Type="http://schemas.openxmlformats.org/officeDocument/2006/relationships/hyperlink" Target="http://www.cs.berkeley.edu/~matei/papers/2012/nddi_spark.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0" Type="http://schemas.openxmlformats.org/officeDocument/2006/relationships/image" Target="../media/image11.tiff"/><Relationship Id="rId11"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hyperlink" Target="https://www.princeton.edu/researchcomputing/faq/spark-via-slurm/" TargetMode="External"/><Relationship Id="rId4" Type="http://schemas.openxmlformats.org/officeDocument/2006/relationships/hyperlink" Target="https://www.princeton.edu/researchcomputing/computational-hardware/hadoop/spark-memory/" TargetMode="External"/><Relationship Id="rId1" Type="http://schemas.openxmlformats.org/officeDocument/2006/relationships/slideLayout" Target="../slideLayouts/slideLayout2.xml"/><Relationship Id="rId2" Type="http://schemas.openxmlformats.org/officeDocument/2006/relationships/hyperlink" Target="http://spark.apache.org/docs/lates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big data with apache spark</a:t>
            </a:r>
            <a:endParaRPr lang="en-US" dirty="0"/>
          </a:p>
        </p:txBody>
      </p:sp>
      <p:sp>
        <p:nvSpPr>
          <p:cNvPr id="3" name="Subtitle 2"/>
          <p:cNvSpPr>
            <a:spLocks noGrp="1"/>
          </p:cNvSpPr>
          <p:nvPr>
            <p:ph type="subTitle" idx="1"/>
          </p:nvPr>
        </p:nvSpPr>
        <p:spPr/>
        <p:txBody>
          <a:bodyPr/>
          <a:lstStyle/>
          <a:p>
            <a:r>
              <a:rPr lang="en-US" dirty="0" smtClean="0"/>
              <a:t>Alexey </a:t>
            </a:r>
            <a:r>
              <a:rPr lang="en-US" dirty="0" err="1" smtClean="0"/>
              <a:t>Svyatkovskiy</a:t>
            </a:r>
            <a:endParaRPr lang="en-US" dirty="0" smtClean="0"/>
          </a:p>
          <a:p>
            <a:r>
              <a:rPr lang="en-US" dirty="0" smtClean="0"/>
              <a:t>Princeton university</a:t>
            </a:r>
            <a:endParaRPr lang="en-US" dirty="0"/>
          </a:p>
        </p:txBody>
      </p:sp>
    </p:spTree>
    <p:extLst>
      <p:ext uri="{BB962C8B-B14F-4D97-AF65-F5344CB8AC3E}">
        <p14:creationId xmlns:p14="http://schemas.microsoft.com/office/powerpoint/2010/main" val="1301832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696023" cy="1596177"/>
          </a:xfrm>
        </p:spPr>
        <p:txBody>
          <a:bodyPr/>
          <a:lstStyle/>
          <a:p>
            <a:r>
              <a:rPr lang="en-US" dirty="0" smtClean="0"/>
              <a:t>Anatomy of a spark app</a:t>
            </a:r>
            <a:endParaRPr lang="en-US" dirty="0"/>
          </a:p>
        </p:txBody>
      </p:sp>
      <p:sp>
        <p:nvSpPr>
          <p:cNvPr id="3" name="Content Placeholder 2"/>
          <p:cNvSpPr>
            <a:spLocks noGrp="1"/>
          </p:cNvSpPr>
          <p:nvPr>
            <p:ph sz="quarter" idx="13"/>
          </p:nvPr>
        </p:nvSpPr>
        <p:spPr>
          <a:xfrm>
            <a:off x="914400" y="1787703"/>
            <a:ext cx="10363826" cy="3833191"/>
          </a:xfrm>
        </p:spPr>
        <p:txBody>
          <a:bodyPr>
            <a:normAutofit/>
          </a:bodyPr>
          <a:lstStyle/>
          <a:p>
            <a:r>
              <a:rPr lang="en-US" sz="1800" dirty="0" smtClean="0"/>
              <a:t>Spark uses master/slave architecture with one central coordinator (driver) and many distributed workers (executors)</a:t>
            </a:r>
          </a:p>
          <a:p>
            <a:r>
              <a:rPr lang="en-US" sz="1800" dirty="0" smtClean="0"/>
              <a:t>Driver runs its own java process, Executors each run their own java processes</a:t>
            </a:r>
          </a:p>
          <a:p>
            <a:r>
              <a:rPr lang="en-US" sz="1800" dirty="0" smtClean="0"/>
              <a:t>For </a:t>
            </a:r>
            <a:r>
              <a:rPr lang="en-US" sz="1800" dirty="0" err="1" smtClean="0"/>
              <a:t>pyspark</a:t>
            </a:r>
            <a:r>
              <a:rPr lang="en-US" sz="1800" dirty="0" smtClean="0"/>
              <a:t>, </a:t>
            </a:r>
            <a:r>
              <a:rPr lang="en-US" sz="1800" dirty="0" err="1"/>
              <a:t>SparkContext</a:t>
            </a:r>
            <a:r>
              <a:rPr lang="en-US" sz="1800" dirty="0"/>
              <a:t> uses Py4J to launch a JVM and create a </a:t>
            </a:r>
            <a:r>
              <a:rPr lang="en-US" sz="1800" dirty="0" err="1" smtClean="0"/>
              <a:t>JavaSparkContext</a:t>
            </a:r>
            <a:endParaRPr lang="en-US" sz="1800" dirty="0" smtClean="0"/>
          </a:p>
          <a:p>
            <a:pPr lvl="1"/>
            <a:r>
              <a:rPr lang="en-US" dirty="0" smtClean="0"/>
              <a:t>Executors all ran in JVMs, and </a:t>
            </a:r>
            <a:r>
              <a:rPr lang="en-US" dirty="0"/>
              <a:t>Python </a:t>
            </a:r>
            <a:r>
              <a:rPr lang="en-US" dirty="0" err="1" smtClean="0"/>
              <a:t>subprocesses</a:t>
            </a:r>
            <a:r>
              <a:rPr lang="en-US" dirty="0" smtClean="0"/>
              <a:t> (tasks) which are launched communicate </a:t>
            </a:r>
            <a:r>
              <a:rPr lang="en-US" dirty="0"/>
              <a:t>with them using pipes</a:t>
            </a:r>
            <a:endParaRPr lang="en-US" dirty="0" smtClean="0"/>
          </a:p>
          <a:p>
            <a:pPr marL="0" indent="0">
              <a:buNone/>
            </a:pPr>
            <a:endParaRPr lang="en-US" sz="1800" dirty="0" smtClean="0"/>
          </a:p>
          <a:p>
            <a:endParaRPr lang="en-US" sz="1800" dirty="0"/>
          </a:p>
        </p:txBody>
      </p:sp>
      <p:sp>
        <p:nvSpPr>
          <p:cNvPr id="4" name="TextBox 3"/>
          <p:cNvSpPr txBox="1"/>
          <p:nvPr/>
        </p:nvSpPr>
        <p:spPr>
          <a:xfrm>
            <a:off x="586152" y="4384424"/>
            <a:ext cx="3205814" cy="369332"/>
          </a:xfrm>
          <a:prstGeom prst="rect">
            <a:avLst/>
          </a:prstGeom>
          <a:noFill/>
        </p:spPr>
        <p:txBody>
          <a:bodyPr wrap="none" rtlCol="0">
            <a:spAutoFit/>
          </a:bodyPr>
          <a:lstStyle/>
          <a:p>
            <a:r>
              <a:rPr lang="en-US" dirty="0" smtClean="0"/>
              <a:t>For Java/Scala (JVM) languages</a:t>
            </a:r>
            <a:endParaRPr lang="en-US" dirty="0"/>
          </a:p>
        </p:txBody>
      </p:sp>
      <p:sp>
        <p:nvSpPr>
          <p:cNvPr id="5" name="Rectangle 4"/>
          <p:cNvSpPr/>
          <p:nvPr/>
        </p:nvSpPr>
        <p:spPr>
          <a:xfrm>
            <a:off x="586152" y="5072467"/>
            <a:ext cx="1184029" cy="622932"/>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79623" y="5068030"/>
            <a:ext cx="1184029" cy="622932"/>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919719" y="4483929"/>
            <a:ext cx="1472893" cy="91312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19719" y="5562521"/>
            <a:ext cx="1472893" cy="876874"/>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694436" y="4732294"/>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020346" y="4714947"/>
            <a:ext cx="1348181" cy="664549"/>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044431" y="5765820"/>
            <a:ext cx="1348181" cy="664549"/>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15400" y="5199251"/>
            <a:ext cx="1054782" cy="491712"/>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93682" y="5223915"/>
            <a:ext cx="1191480" cy="276999"/>
          </a:xfrm>
          <a:prstGeom prst="rect">
            <a:avLst/>
          </a:prstGeom>
          <a:noFill/>
        </p:spPr>
        <p:txBody>
          <a:bodyPr wrap="none" rtlCol="0">
            <a:spAutoFit/>
          </a:bodyPr>
          <a:lstStyle/>
          <a:p>
            <a:r>
              <a:rPr lang="en-US" sz="1200" dirty="0" smtClean="0"/>
              <a:t>Cluster manager</a:t>
            </a:r>
            <a:endParaRPr lang="en-US" sz="1200" dirty="0"/>
          </a:p>
        </p:txBody>
      </p:sp>
      <p:sp>
        <p:nvSpPr>
          <p:cNvPr id="24" name="TextBox 23"/>
          <p:cNvSpPr txBox="1"/>
          <p:nvPr/>
        </p:nvSpPr>
        <p:spPr>
          <a:xfrm>
            <a:off x="570393" y="5001179"/>
            <a:ext cx="1129284" cy="276999"/>
          </a:xfrm>
          <a:prstGeom prst="rect">
            <a:avLst/>
          </a:prstGeom>
          <a:noFill/>
        </p:spPr>
        <p:txBody>
          <a:bodyPr wrap="none" rtlCol="0">
            <a:spAutoFit/>
          </a:bodyPr>
          <a:lstStyle/>
          <a:p>
            <a:r>
              <a:rPr lang="en-US" sz="1200" dirty="0" smtClean="0"/>
              <a:t>Driver program</a:t>
            </a:r>
            <a:endParaRPr lang="en-US" sz="1200" dirty="0"/>
          </a:p>
        </p:txBody>
      </p:sp>
      <p:sp>
        <p:nvSpPr>
          <p:cNvPr id="25" name="TextBox 24"/>
          <p:cNvSpPr txBox="1"/>
          <p:nvPr/>
        </p:nvSpPr>
        <p:spPr>
          <a:xfrm>
            <a:off x="3852852" y="4415027"/>
            <a:ext cx="1634294" cy="276999"/>
          </a:xfrm>
          <a:prstGeom prst="rect">
            <a:avLst/>
          </a:prstGeom>
          <a:noFill/>
        </p:spPr>
        <p:txBody>
          <a:bodyPr wrap="none" rtlCol="0">
            <a:spAutoFit/>
          </a:bodyPr>
          <a:lstStyle/>
          <a:p>
            <a:r>
              <a:rPr lang="en-US" sz="1200" smtClean="0"/>
              <a:t>Worker node/container</a:t>
            </a:r>
            <a:endParaRPr lang="en-US" sz="1200" dirty="0"/>
          </a:p>
        </p:txBody>
      </p:sp>
      <p:sp>
        <p:nvSpPr>
          <p:cNvPr id="26" name="TextBox 25"/>
          <p:cNvSpPr txBox="1"/>
          <p:nvPr/>
        </p:nvSpPr>
        <p:spPr>
          <a:xfrm>
            <a:off x="3852852" y="5493544"/>
            <a:ext cx="1634294" cy="276999"/>
          </a:xfrm>
          <a:prstGeom prst="rect">
            <a:avLst/>
          </a:prstGeom>
          <a:noFill/>
        </p:spPr>
        <p:txBody>
          <a:bodyPr wrap="none" rtlCol="0">
            <a:spAutoFit/>
          </a:bodyPr>
          <a:lstStyle/>
          <a:p>
            <a:r>
              <a:rPr lang="en-US" sz="1200" smtClean="0"/>
              <a:t>Worker node/container</a:t>
            </a:r>
            <a:endParaRPr lang="en-US" sz="1200" dirty="0"/>
          </a:p>
        </p:txBody>
      </p:sp>
      <p:sp>
        <p:nvSpPr>
          <p:cNvPr id="27" name="TextBox 26"/>
          <p:cNvSpPr txBox="1"/>
          <p:nvPr/>
        </p:nvSpPr>
        <p:spPr>
          <a:xfrm>
            <a:off x="664174" y="5329421"/>
            <a:ext cx="1023229" cy="276999"/>
          </a:xfrm>
          <a:prstGeom prst="rect">
            <a:avLst/>
          </a:prstGeom>
          <a:noFill/>
        </p:spPr>
        <p:txBody>
          <a:bodyPr wrap="none" rtlCol="0">
            <a:spAutoFit/>
          </a:bodyPr>
          <a:lstStyle/>
          <a:p>
            <a:r>
              <a:rPr lang="en-US" sz="1200" dirty="0" err="1" smtClean="0"/>
              <a:t>SparkContext</a:t>
            </a:r>
            <a:endParaRPr lang="en-US" sz="1200" dirty="0"/>
          </a:p>
        </p:txBody>
      </p:sp>
      <p:sp>
        <p:nvSpPr>
          <p:cNvPr id="28" name="TextBox 27"/>
          <p:cNvSpPr txBox="1"/>
          <p:nvPr/>
        </p:nvSpPr>
        <p:spPr>
          <a:xfrm>
            <a:off x="3981807" y="4672933"/>
            <a:ext cx="699359" cy="276999"/>
          </a:xfrm>
          <a:prstGeom prst="rect">
            <a:avLst/>
          </a:prstGeom>
          <a:noFill/>
        </p:spPr>
        <p:txBody>
          <a:bodyPr wrap="none" rtlCol="0">
            <a:spAutoFit/>
          </a:bodyPr>
          <a:lstStyle/>
          <a:p>
            <a:r>
              <a:rPr lang="en-US" sz="1200" dirty="0" smtClean="0"/>
              <a:t>Executor</a:t>
            </a:r>
            <a:endParaRPr lang="en-US" sz="1200" dirty="0"/>
          </a:p>
        </p:txBody>
      </p:sp>
      <p:sp>
        <p:nvSpPr>
          <p:cNvPr id="29" name="TextBox 28"/>
          <p:cNvSpPr txBox="1"/>
          <p:nvPr/>
        </p:nvSpPr>
        <p:spPr>
          <a:xfrm>
            <a:off x="3981806" y="5739729"/>
            <a:ext cx="699359" cy="276999"/>
          </a:xfrm>
          <a:prstGeom prst="rect">
            <a:avLst/>
          </a:prstGeom>
          <a:noFill/>
        </p:spPr>
        <p:txBody>
          <a:bodyPr wrap="none" rtlCol="0">
            <a:spAutoFit/>
          </a:bodyPr>
          <a:lstStyle/>
          <a:p>
            <a:r>
              <a:rPr lang="en-US" sz="1200" smtClean="0"/>
              <a:t>Executor</a:t>
            </a:r>
            <a:endParaRPr lang="en-US" sz="1200" dirty="0"/>
          </a:p>
        </p:txBody>
      </p:sp>
      <p:sp>
        <p:nvSpPr>
          <p:cNvPr id="31" name="Rectangle 30"/>
          <p:cNvSpPr/>
          <p:nvPr/>
        </p:nvSpPr>
        <p:spPr>
          <a:xfrm>
            <a:off x="4014503" y="5048816"/>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29606" y="5060539"/>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694436" y="5787366"/>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049671" y="6127336"/>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753052" y="6127335"/>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776624" y="4731436"/>
            <a:ext cx="572336" cy="276999"/>
          </a:xfrm>
          <a:prstGeom prst="rect">
            <a:avLst/>
          </a:prstGeom>
          <a:noFill/>
        </p:spPr>
        <p:txBody>
          <a:bodyPr wrap="none" rtlCol="0">
            <a:spAutoFit/>
          </a:bodyPr>
          <a:lstStyle/>
          <a:p>
            <a:r>
              <a:rPr lang="en-US" sz="1200" smtClean="0"/>
              <a:t>Cache</a:t>
            </a:r>
            <a:endParaRPr lang="en-US" sz="1200" dirty="0"/>
          </a:p>
        </p:txBody>
      </p:sp>
      <p:sp>
        <p:nvSpPr>
          <p:cNvPr id="37" name="TextBox 36"/>
          <p:cNvSpPr txBox="1"/>
          <p:nvPr/>
        </p:nvSpPr>
        <p:spPr>
          <a:xfrm>
            <a:off x="4741454" y="5797640"/>
            <a:ext cx="572336" cy="276999"/>
          </a:xfrm>
          <a:prstGeom prst="rect">
            <a:avLst/>
          </a:prstGeom>
          <a:noFill/>
        </p:spPr>
        <p:txBody>
          <a:bodyPr wrap="none" rtlCol="0">
            <a:spAutoFit/>
          </a:bodyPr>
          <a:lstStyle/>
          <a:p>
            <a:r>
              <a:rPr lang="en-US" sz="1200" smtClean="0"/>
              <a:t>Cache</a:t>
            </a:r>
            <a:endParaRPr lang="en-US" sz="1200" dirty="0"/>
          </a:p>
        </p:txBody>
      </p:sp>
      <p:sp>
        <p:nvSpPr>
          <p:cNvPr id="38" name="TextBox 37"/>
          <p:cNvSpPr txBox="1"/>
          <p:nvPr/>
        </p:nvSpPr>
        <p:spPr>
          <a:xfrm>
            <a:off x="4120131" y="5059681"/>
            <a:ext cx="443263" cy="276999"/>
          </a:xfrm>
          <a:prstGeom prst="rect">
            <a:avLst/>
          </a:prstGeom>
          <a:noFill/>
        </p:spPr>
        <p:txBody>
          <a:bodyPr wrap="none" rtlCol="0">
            <a:spAutoFit/>
          </a:bodyPr>
          <a:lstStyle/>
          <a:p>
            <a:r>
              <a:rPr lang="en-US" sz="1200" dirty="0" smtClean="0"/>
              <a:t>Task</a:t>
            </a:r>
            <a:endParaRPr lang="en-US" sz="1200" dirty="0"/>
          </a:p>
        </p:txBody>
      </p:sp>
      <p:sp>
        <p:nvSpPr>
          <p:cNvPr id="39" name="TextBox 38"/>
          <p:cNvSpPr txBox="1"/>
          <p:nvPr/>
        </p:nvSpPr>
        <p:spPr>
          <a:xfrm>
            <a:off x="4811793" y="5071405"/>
            <a:ext cx="443263" cy="276999"/>
          </a:xfrm>
          <a:prstGeom prst="rect">
            <a:avLst/>
          </a:prstGeom>
          <a:noFill/>
        </p:spPr>
        <p:txBody>
          <a:bodyPr wrap="none" rtlCol="0">
            <a:spAutoFit/>
          </a:bodyPr>
          <a:lstStyle/>
          <a:p>
            <a:r>
              <a:rPr lang="en-US" sz="1200" smtClean="0"/>
              <a:t>Task</a:t>
            </a:r>
            <a:endParaRPr lang="en-US" sz="1200" dirty="0"/>
          </a:p>
        </p:txBody>
      </p:sp>
      <p:sp>
        <p:nvSpPr>
          <p:cNvPr id="40" name="TextBox 39"/>
          <p:cNvSpPr txBox="1"/>
          <p:nvPr/>
        </p:nvSpPr>
        <p:spPr>
          <a:xfrm>
            <a:off x="4835240" y="6126476"/>
            <a:ext cx="443263" cy="276999"/>
          </a:xfrm>
          <a:prstGeom prst="rect">
            <a:avLst/>
          </a:prstGeom>
          <a:noFill/>
        </p:spPr>
        <p:txBody>
          <a:bodyPr wrap="none" rtlCol="0">
            <a:spAutoFit/>
          </a:bodyPr>
          <a:lstStyle/>
          <a:p>
            <a:r>
              <a:rPr lang="en-US" sz="1200" smtClean="0"/>
              <a:t>Task</a:t>
            </a:r>
            <a:endParaRPr lang="en-US" sz="1200" dirty="0"/>
          </a:p>
        </p:txBody>
      </p:sp>
      <p:sp>
        <p:nvSpPr>
          <p:cNvPr id="41" name="TextBox 40"/>
          <p:cNvSpPr txBox="1"/>
          <p:nvPr/>
        </p:nvSpPr>
        <p:spPr>
          <a:xfrm>
            <a:off x="4120137" y="6114753"/>
            <a:ext cx="443263" cy="276999"/>
          </a:xfrm>
          <a:prstGeom prst="rect">
            <a:avLst/>
          </a:prstGeom>
          <a:noFill/>
        </p:spPr>
        <p:txBody>
          <a:bodyPr wrap="none" rtlCol="0">
            <a:spAutoFit/>
          </a:bodyPr>
          <a:lstStyle/>
          <a:p>
            <a:r>
              <a:rPr lang="en-US" sz="1200" smtClean="0"/>
              <a:t>Task</a:t>
            </a:r>
            <a:endParaRPr lang="en-US" sz="1200" dirty="0"/>
          </a:p>
        </p:txBody>
      </p:sp>
      <p:cxnSp>
        <p:nvCxnSpPr>
          <p:cNvPr id="43" name="Straight Arrow Connector 42"/>
          <p:cNvCxnSpPr>
            <a:stCxn id="5" idx="3"/>
            <a:endCxn id="10" idx="1"/>
          </p:cNvCxnSpPr>
          <p:nvPr/>
        </p:nvCxnSpPr>
        <p:spPr>
          <a:xfrm flipV="1">
            <a:off x="1770181" y="5379496"/>
            <a:ext cx="509442" cy="44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11" idx="1"/>
          </p:cNvCxnSpPr>
          <p:nvPr/>
        </p:nvCxnSpPr>
        <p:spPr>
          <a:xfrm flipV="1">
            <a:off x="3469495" y="4940490"/>
            <a:ext cx="450224" cy="3032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481173" y="5513112"/>
            <a:ext cx="389481" cy="403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365641" y="4454761"/>
            <a:ext cx="1150828" cy="369332"/>
          </a:xfrm>
          <a:prstGeom prst="rect">
            <a:avLst/>
          </a:prstGeom>
          <a:noFill/>
        </p:spPr>
        <p:txBody>
          <a:bodyPr wrap="none" rtlCol="0">
            <a:spAutoFit/>
          </a:bodyPr>
          <a:lstStyle/>
          <a:p>
            <a:r>
              <a:rPr lang="en-US" dirty="0" smtClean="0"/>
              <a:t>For Python</a:t>
            </a:r>
            <a:endParaRPr lang="en-US" dirty="0"/>
          </a:p>
        </p:txBody>
      </p:sp>
      <p:sp>
        <p:nvSpPr>
          <p:cNvPr id="49" name="Rectangle 48"/>
          <p:cNvSpPr/>
          <p:nvPr/>
        </p:nvSpPr>
        <p:spPr>
          <a:xfrm>
            <a:off x="6069431" y="4835816"/>
            <a:ext cx="1785038" cy="1685639"/>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63910" y="5150090"/>
            <a:ext cx="1184029" cy="622932"/>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10004006" y="4565989"/>
            <a:ext cx="1472893" cy="91312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0004006" y="5644581"/>
            <a:ext cx="1472893" cy="876874"/>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0778723" y="4814354"/>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0104633" y="4797007"/>
            <a:ext cx="1348181" cy="664549"/>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0128718" y="5847880"/>
            <a:ext cx="1348181" cy="664549"/>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096307" y="5175804"/>
            <a:ext cx="1054782" cy="491712"/>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8377969" y="5305975"/>
            <a:ext cx="1191480" cy="276999"/>
          </a:xfrm>
          <a:prstGeom prst="rect">
            <a:avLst/>
          </a:prstGeom>
          <a:noFill/>
        </p:spPr>
        <p:txBody>
          <a:bodyPr wrap="none" rtlCol="0">
            <a:spAutoFit/>
          </a:bodyPr>
          <a:lstStyle/>
          <a:p>
            <a:r>
              <a:rPr lang="en-US" sz="1200" dirty="0" smtClean="0"/>
              <a:t>Cluster manager</a:t>
            </a:r>
            <a:endParaRPr lang="en-US" sz="1200" dirty="0"/>
          </a:p>
        </p:txBody>
      </p:sp>
      <p:sp>
        <p:nvSpPr>
          <p:cNvPr id="58" name="TextBox 57"/>
          <p:cNvSpPr txBox="1"/>
          <p:nvPr/>
        </p:nvSpPr>
        <p:spPr>
          <a:xfrm>
            <a:off x="6033359" y="4790166"/>
            <a:ext cx="1129284" cy="276999"/>
          </a:xfrm>
          <a:prstGeom prst="rect">
            <a:avLst/>
          </a:prstGeom>
          <a:noFill/>
        </p:spPr>
        <p:txBody>
          <a:bodyPr wrap="none" rtlCol="0">
            <a:spAutoFit/>
          </a:bodyPr>
          <a:lstStyle/>
          <a:p>
            <a:r>
              <a:rPr lang="en-US" sz="1200" dirty="0" smtClean="0"/>
              <a:t>Driver program</a:t>
            </a:r>
            <a:endParaRPr lang="en-US" sz="1200" dirty="0"/>
          </a:p>
        </p:txBody>
      </p:sp>
      <p:sp>
        <p:nvSpPr>
          <p:cNvPr id="59" name="TextBox 58"/>
          <p:cNvSpPr txBox="1"/>
          <p:nvPr/>
        </p:nvSpPr>
        <p:spPr>
          <a:xfrm>
            <a:off x="9937139" y="4497087"/>
            <a:ext cx="1634294" cy="276999"/>
          </a:xfrm>
          <a:prstGeom prst="rect">
            <a:avLst/>
          </a:prstGeom>
          <a:noFill/>
        </p:spPr>
        <p:txBody>
          <a:bodyPr wrap="none" rtlCol="0">
            <a:spAutoFit/>
          </a:bodyPr>
          <a:lstStyle/>
          <a:p>
            <a:r>
              <a:rPr lang="en-US" sz="1200" smtClean="0"/>
              <a:t>Worker node/container</a:t>
            </a:r>
            <a:endParaRPr lang="en-US" sz="1200" dirty="0"/>
          </a:p>
        </p:txBody>
      </p:sp>
      <p:sp>
        <p:nvSpPr>
          <p:cNvPr id="60" name="TextBox 59"/>
          <p:cNvSpPr txBox="1"/>
          <p:nvPr/>
        </p:nvSpPr>
        <p:spPr>
          <a:xfrm>
            <a:off x="9937139" y="5575604"/>
            <a:ext cx="1634294" cy="276999"/>
          </a:xfrm>
          <a:prstGeom prst="rect">
            <a:avLst/>
          </a:prstGeom>
          <a:noFill/>
        </p:spPr>
        <p:txBody>
          <a:bodyPr wrap="none" rtlCol="0">
            <a:spAutoFit/>
          </a:bodyPr>
          <a:lstStyle/>
          <a:p>
            <a:r>
              <a:rPr lang="en-US" sz="1200" smtClean="0"/>
              <a:t>Worker node/container</a:t>
            </a:r>
            <a:endParaRPr lang="en-US" sz="1200" dirty="0"/>
          </a:p>
        </p:txBody>
      </p:sp>
      <p:sp>
        <p:nvSpPr>
          <p:cNvPr id="61" name="TextBox 60"/>
          <p:cNvSpPr txBox="1"/>
          <p:nvPr/>
        </p:nvSpPr>
        <p:spPr>
          <a:xfrm>
            <a:off x="6103696" y="5259082"/>
            <a:ext cx="1023229" cy="276999"/>
          </a:xfrm>
          <a:prstGeom prst="rect">
            <a:avLst/>
          </a:prstGeom>
          <a:noFill/>
        </p:spPr>
        <p:txBody>
          <a:bodyPr wrap="none" rtlCol="0">
            <a:spAutoFit/>
          </a:bodyPr>
          <a:lstStyle/>
          <a:p>
            <a:r>
              <a:rPr lang="en-US" sz="1200" dirty="0" err="1" smtClean="0"/>
              <a:t>SparkContext</a:t>
            </a:r>
            <a:endParaRPr lang="en-US" sz="1200" dirty="0"/>
          </a:p>
        </p:txBody>
      </p:sp>
      <p:sp>
        <p:nvSpPr>
          <p:cNvPr id="62" name="TextBox 61"/>
          <p:cNvSpPr txBox="1"/>
          <p:nvPr/>
        </p:nvSpPr>
        <p:spPr>
          <a:xfrm>
            <a:off x="10066094" y="4719824"/>
            <a:ext cx="722377" cy="461665"/>
          </a:xfrm>
          <a:prstGeom prst="rect">
            <a:avLst/>
          </a:prstGeom>
          <a:noFill/>
        </p:spPr>
        <p:txBody>
          <a:bodyPr wrap="none" rtlCol="0">
            <a:spAutoFit/>
          </a:bodyPr>
          <a:lstStyle/>
          <a:p>
            <a:r>
              <a:rPr lang="en-US" sz="1200" smtClean="0"/>
              <a:t>Executor,</a:t>
            </a:r>
            <a:br>
              <a:rPr lang="en-US" sz="1200" smtClean="0"/>
            </a:br>
            <a:r>
              <a:rPr lang="en-US" sz="1200" smtClean="0"/>
              <a:t>in JVM</a:t>
            </a:r>
            <a:endParaRPr lang="en-US" sz="1200" dirty="0"/>
          </a:p>
        </p:txBody>
      </p:sp>
      <p:sp>
        <p:nvSpPr>
          <p:cNvPr id="63" name="TextBox 62"/>
          <p:cNvSpPr txBox="1"/>
          <p:nvPr/>
        </p:nvSpPr>
        <p:spPr>
          <a:xfrm>
            <a:off x="10066093" y="5798343"/>
            <a:ext cx="722377" cy="461665"/>
          </a:xfrm>
          <a:prstGeom prst="rect">
            <a:avLst/>
          </a:prstGeom>
          <a:noFill/>
        </p:spPr>
        <p:txBody>
          <a:bodyPr wrap="none" rtlCol="0">
            <a:spAutoFit/>
          </a:bodyPr>
          <a:lstStyle/>
          <a:p>
            <a:r>
              <a:rPr lang="en-US" sz="1200" smtClean="0"/>
              <a:t>Executor,</a:t>
            </a:r>
            <a:br>
              <a:rPr lang="en-US" sz="1200" smtClean="0"/>
            </a:br>
            <a:r>
              <a:rPr lang="en-US" sz="1200" smtClean="0"/>
              <a:t>in JVM</a:t>
            </a:r>
            <a:endParaRPr lang="en-US" sz="1200" dirty="0"/>
          </a:p>
        </p:txBody>
      </p:sp>
      <p:sp>
        <p:nvSpPr>
          <p:cNvPr id="64" name="Rectangle 63"/>
          <p:cNvSpPr/>
          <p:nvPr/>
        </p:nvSpPr>
        <p:spPr>
          <a:xfrm>
            <a:off x="10098790" y="5236383"/>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813893" y="5248106"/>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0778723" y="5869426"/>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0133958" y="6361795"/>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0837339" y="6361794"/>
            <a:ext cx="666373" cy="286712"/>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0860911" y="4813496"/>
            <a:ext cx="572336" cy="276999"/>
          </a:xfrm>
          <a:prstGeom prst="rect">
            <a:avLst/>
          </a:prstGeom>
          <a:noFill/>
        </p:spPr>
        <p:txBody>
          <a:bodyPr wrap="none" rtlCol="0">
            <a:spAutoFit/>
          </a:bodyPr>
          <a:lstStyle/>
          <a:p>
            <a:r>
              <a:rPr lang="en-US" sz="1200" dirty="0" smtClean="0"/>
              <a:t>Cache</a:t>
            </a:r>
            <a:endParaRPr lang="en-US" sz="1200" dirty="0"/>
          </a:p>
        </p:txBody>
      </p:sp>
      <p:sp>
        <p:nvSpPr>
          <p:cNvPr id="70" name="TextBox 69"/>
          <p:cNvSpPr txBox="1"/>
          <p:nvPr/>
        </p:nvSpPr>
        <p:spPr>
          <a:xfrm>
            <a:off x="10825741" y="5879700"/>
            <a:ext cx="572336" cy="276999"/>
          </a:xfrm>
          <a:prstGeom prst="rect">
            <a:avLst/>
          </a:prstGeom>
          <a:noFill/>
        </p:spPr>
        <p:txBody>
          <a:bodyPr wrap="none" rtlCol="0">
            <a:spAutoFit/>
          </a:bodyPr>
          <a:lstStyle/>
          <a:p>
            <a:r>
              <a:rPr lang="en-US" sz="1200" smtClean="0"/>
              <a:t>Cache</a:t>
            </a:r>
            <a:endParaRPr lang="en-US" sz="1200" dirty="0"/>
          </a:p>
        </p:txBody>
      </p:sp>
      <p:sp>
        <p:nvSpPr>
          <p:cNvPr id="71" name="TextBox 70"/>
          <p:cNvSpPr txBox="1"/>
          <p:nvPr/>
        </p:nvSpPr>
        <p:spPr>
          <a:xfrm>
            <a:off x="10204418" y="5247248"/>
            <a:ext cx="550151" cy="276999"/>
          </a:xfrm>
          <a:prstGeom prst="rect">
            <a:avLst/>
          </a:prstGeom>
          <a:noFill/>
        </p:spPr>
        <p:txBody>
          <a:bodyPr wrap="none" rtlCol="0">
            <a:spAutoFit/>
          </a:bodyPr>
          <a:lstStyle/>
          <a:p>
            <a:r>
              <a:rPr lang="en-US" sz="1200" dirty="0" err="1" smtClean="0"/>
              <a:t>Subpr</a:t>
            </a:r>
            <a:endParaRPr lang="en-US" sz="1200" dirty="0"/>
          </a:p>
        </p:txBody>
      </p:sp>
      <p:sp>
        <p:nvSpPr>
          <p:cNvPr id="72" name="TextBox 71"/>
          <p:cNvSpPr txBox="1"/>
          <p:nvPr/>
        </p:nvSpPr>
        <p:spPr>
          <a:xfrm>
            <a:off x="10896080" y="5258972"/>
            <a:ext cx="550151" cy="276999"/>
          </a:xfrm>
          <a:prstGeom prst="rect">
            <a:avLst/>
          </a:prstGeom>
          <a:noFill/>
        </p:spPr>
        <p:txBody>
          <a:bodyPr wrap="none" rtlCol="0">
            <a:spAutoFit/>
          </a:bodyPr>
          <a:lstStyle/>
          <a:p>
            <a:r>
              <a:rPr lang="en-US" sz="1200" dirty="0" err="1" smtClean="0"/>
              <a:t>Subpr</a:t>
            </a:r>
            <a:endParaRPr lang="en-US" sz="1200" dirty="0"/>
          </a:p>
        </p:txBody>
      </p:sp>
      <p:sp>
        <p:nvSpPr>
          <p:cNvPr id="73" name="TextBox 72"/>
          <p:cNvSpPr txBox="1"/>
          <p:nvPr/>
        </p:nvSpPr>
        <p:spPr>
          <a:xfrm>
            <a:off x="10919527" y="6360935"/>
            <a:ext cx="550151" cy="276999"/>
          </a:xfrm>
          <a:prstGeom prst="rect">
            <a:avLst/>
          </a:prstGeom>
          <a:noFill/>
        </p:spPr>
        <p:txBody>
          <a:bodyPr wrap="none" rtlCol="0">
            <a:spAutoFit/>
          </a:bodyPr>
          <a:lstStyle/>
          <a:p>
            <a:r>
              <a:rPr lang="en-US" sz="1200" dirty="0" err="1" smtClean="0"/>
              <a:t>Subpr</a:t>
            </a:r>
            <a:endParaRPr lang="en-US" sz="1200" dirty="0"/>
          </a:p>
        </p:txBody>
      </p:sp>
      <p:sp>
        <p:nvSpPr>
          <p:cNvPr id="74" name="TextBox 73"/>
          <p:cNvSpPr txBox="1"/>
          <p:nvPr/>
        </p:nvSpPr>
        <p:spPr>
          <a:xfrm>
            <a:off x="10204424" y="6349212"/>
            <a:ext cx="550151" cy="276999"/>
          </a:xfrm>
          <a:prstGeom prst="rect">
            <a:avLst/>
          </a:prstGeom>
          <a:noFill/>
        </p:spPr>
        <p:txBody>
          <a:bodyPr wrap="none" rtlCol="0">
            <a:spAutoFit/>
          </a:bodyPr>
          <a:lstStyle/>
          <a:p>
            <a:r>
              <a:rPr lang="en-US" sz="1200" dirty="0" err="1" smtClean="0"/>
              <a:t>Subpr</a:t>
            </a:r>
            <a:endParaRPr lang="en-US" sz="1200" dirty="0"/>
          </a:p>
        </p:txBody>
      </p:sp>
      <p:cxnSp>
        <p:nvCxnSpPr>
          <p:cNvPr id="76" name="Straight Arrow Connector 75"/>
          <p:cNvCxnSpPr>
            <a:endCxn id="57" idx="1"/>
          </p:cNvCxnSpPr>
          <p:nvPr/>
        </p:nvCxnSpPr>
        <p:spPr>
          <a:xfrm flipV="1">
            <a:off x="9553782" y="5022550"/>
            <a:ext cx="450224" cy="3032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9565460" y="5595172"/>
            <a:ext cx="389481" cy="403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600397" y="5750232"/>
            <a:ext cx="1220870" cy="723580"/>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6691594" y="5904717"/>
            <a:ext cx="939421" cy="509329"/>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6642955" y="6056247"/>
            <a:ext cx="1023229" cy="276999"/>
          </a:xfrm>
          <a:prstGeom prst="rect">
            <a:avLst/>
          </a:prstGeom>
          <a:noFill/>
        </p:spPr>
        <p:txBody>
          <a:bodyPr wrap="none" rtlCol="0">
            <a:spAutoFit/>
          </a:bodyPr>
          <a:lstStyle/>
          <a:p>
            <a:r>
              <a:rPr lang="en-US" sz="1200" dirty="0" err="1" smtClean="0"/>
              <a:t>SparkContext</a:t>
            </a:r>
            <a:endParaRPr lang="en-US" sz="1200" dirty="0"/>
          </a:p>
        </p:txBody>
      </p:sp>
      <p:sp>
        <p:nvSpPr>
          <p:cNvPr id="83" name="TextBox 82"/>
          <p:cNvSpPr txBox="1"/>
          <p:nvPr/>
        </p:nvSpPr>
        <p:spPr>
          <a:xfrm>
            <a:off x="6514003" y="5692835"/>
            <a:ext cx="1351396" cy="276999"/>
          </a:xfrm>
          <a:prstGeom prst="rect">
            <a:avLst/>
          </a:prstGeom>
          <a:noFill/>
        </p:spPr>
        <p:txBody>
          <a:bodyPr wrap="none" rtlCol="0">
            <a:spAutoFit/>
          </a:bodyPr>
          <a:lstStyle/>
          <a:p>
            <a:r>
              <a:rPr lang="en-US" sz="1200" dirty="0" smtClean="0"/>
              <a:t>Py4J launches JVM</a:t>
            </a:r>
            <a:endParaRPr lang="en-US" sz="1200" dirty="0"/>
          </a:p>
        </p:txBody>
      </p:sp>
      <p:cxnSp>
        <p:nvCxnSpPr>
          <p:cNvPr id="84" name="Straight Arrow Connector 83"/>
          <p:cNvCxnSpPr/>
          <p:nvPr/>
        </p:nvCxnSpPr>
        <p:spPr>
          <a:xfrm>
            <a:off x="6229483" y="5723753"/>
            <a:ext cx="317348" cy="2687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endCxn id="50" idx="1"/>
          </p:cNvCxnSpPr>
          <p:nvPr/>
        </p:nvCxnSpPr>
        <p:spPr>
          <a:xfrm flipV="1">
            <a:off x="7880439" y="5461556"/>
            <a:ext cx="483471" cy="39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10227583" y="5047219"/>
            <a:ext cx="198466" cy="320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10802011" y="5070666"/>
            <a:ext cx="198466" cy="320276"/>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1007972" y="5052641"/>
            <a:ext cx="562975" cy="307777"/>
          </a:xfrm>
          <a:prstGeom prst="rect">
            <a:avLst/>
          </a:prstGeom>
          <a:noFill/>
        </p:spPr>
        <p:txBody>
          <a:bodyPr wrap="none" rtlCol="0">
            <a:spAutoFit/>
          </a:bodyPr>
          <a:lstStyle/>
          <a:p>
            <a:r>
              <a:rPr lang="en-US" sz="1400" dirty="0" smtClean="0"/>
              <a:t>Pipes</a:t>
            </a:r>
            <a:endParaRPr lang="en-US" sz="1400" dirty="0"/>
          </a:p>
        </p:txBody>
      </p:sp>
      <p:cxnSp>
        <p:nvCxnSpPr>
          <p:cNvPr id="95" name="Straight Connector 94"/>
          <p:cNvCxnSpPr/>
          <p:nvPr/>
        </p:nvCxnSpPr>
        <p:spPr>
          <a:xfrm flipH="1" flipV="1">
            <a:off x="10309644" y="6160908"/>
            <a:ext cx="198466" cy="320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10884072" y="6184355"/>
            <a:ext cx="198466" cy="320276"/>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1090033" y="6166330"/>
            <a:ext cx="562975" cy="307777"/>
          </a:xfrm>
          <a:prstGeom prst="rect">
            <a:avLst/>
          </a:prstGeom>
          <a:noFill/>
        </p:spPr>
        <p:txBody>
          <a:bodyPr wrap="none" rtlCol="0">
            <a:spAutoFit/>
          </a:bodyPr>
          <a:lstStyle/>
          <a:p>
            <a:r>
              <a:rPr lang="en-US" sz="1400" dirty="0" smtClean="0"/>
              <a:t>Pipes</a:t>
            </a:r>
            <a:endParaRPr lang="en-US" sz="1400" dirty="0"/>
          </a:p>
        </p:txBody>
      </p:sp>
      <p:sp>
        <p:nvSpPr>
          <p:cNvPr id="98" name="Rectangle 97"/>
          <p:cNvSpPr/>
          <p:nvPr/>
        </p:nvSpPr>
        <p:spPr>
          <a:xfrm>
            <a:off x="11722" y="6282783"/>
            <a:ext cx="6096000" cy="523220"/>
          </a:xfrm>
          <a:prstGeom prst="rect">
            <a:avLst/>
          </a:prstGeom>
        </p:spPr>
        <p:txBody>
          <a:bodyPr>
            <a:spAutoFit/>
          </a:bodyPr>
          <a:lstStyle/>
          <a:p>
            <a:r>
              <a:rPr lang="en-US" sz="1400" dirty="0" smtClean="0">
                <a:solidFill>
                  <a:schemeClr val="accent1">
                    <a:lumMod val="75000"/>
                  </a:schemeClr>
                </a:solidFill>
              </a:rPr>
              <a:t>See more here: https</a:t>
            </a:r>
            <a:r>
              <a:rPr lang="en-US" sz="1400" dirty="0">
                <a:solidFill>
                  <a:schemeClr val="accent1">
                    <a:lumMod val="75000"/>
                  </a:schemeClr>
                </a:solidFill>
              </a:rPr>
              <a:t>://</a:t>
            </a:r>
            <a:r>
              <a:rPr lang="en-US" sz="1400" dirty="0" err="1">
                <a:solidFill>
                  <a:schemeClr val="accent1">
                    <a:lumMod val="75000"/>
                  </a:schemeClr>
                </a:solidFill>
              </a:rPr>
              <a:t>cwiki.apache.org</a:t>
            </a:r>
            <a:r>
              <a:rPr lang="en-US" sz="1400" dirty="0">
                <a:solidFill>
                  <a:schemeClr val="accent1">
                    <a:lumMod val="75000"/>
                  </a:schemeClr>
                </a:solidFill>
              </a:rPr>
              <a:t>/confluence/display/SPARK/</a:t>
            </a:r>
            <a:r>
              <a:rPr lang="en-US" sz="1400" dirty="0" err="1">
                <a:solidFill>
                  <a:schemeClr val="accent1">
                    <a:lumMod val="75000"/>
                  </a:schemeClr>
                </a:solidFill>
              </a:rPr>
              <a:t>PySpark+Internals</a:t>
            </a:r>
            <a:endParaRPr lang="en-US" sz="1400" dirty="0">
              <a:solidFill>
                <a:schemeClr val="accent1">
                  <a:lumMod val="75000"/>
                </a:schemeClr>
              </a:solidFill>
            </a:endParaRPr>
          </a:p>
        </p:txBody>
      </p:sp>
    </p:spTree>
    <p:extLst>
      <p:ext uri="{BB962C8B-B14F-4D97-AF65-F5344CB8AC3E}">
        <p14:creationId xmlns:p14="http://schemas.microsoft.com/office/powerpoint/2010/main" val="1758788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9237"/>
            <a:ext cx="10364451" cy="1596177"/>
          </a:xfrm>
        </p:spPr>
        <p:txBody>
          <a:bodyPr/>
          <a:lstStyle/>
          <a:p>
            <a:r>
              <a:rPr lang="en-US" dirty="0" smtClean="0"/>
              <a:t>Spark programming model: core concepts (I)</a:t>
            </a:r>
            <a:endParaRPr lang="en-US" dirty="0"/>
          </a:p>
        </p:txBody>
      </p:sp>
      <p:sp>
        <p:nvSpPr>
          <p:cNvPr id="3" name="Content Placeholder 2"/>
          <p:cNvSpPr>
            <a:spLocks noGrp="1"/>
          </p:cNvSpPr>
          <p:nvPr>
            <p:ph sz="quarter" idx="13"/>
          </p:nvPr>
        </p:nvSpPr>
        <p:spPr>
          <a:xfrm>
            <a:off x="0" y="1198880"/>
            <a:ext cx="12192000" cy="5659120"/>
          </a:xfrm>
        </p:spPr>
        <p:txBody>
          <a:bodyPr>
            <a:normAutofit fontScale="92500" lnSpcReduction="10000"/>
          </a:bodyPr>
          <a:lstStyle/>
          <a:p>
            <a:r>
              <a:rPr lang="en-US" b="1" dirty="0" smtClean="0">
                <a:solidFill>
                  <a:srgbClr val="00B050"/>
                </a:solidFill>
              </a:rPr>
              <a:t>Resilient </a:t>
            </a:r>
            <a:r>
              <a:rPr lang="en-US" b="1" dirty="0">
                <a:solidFill>
                  <a:srgbClr val="00B050"/>
                </a:solidFill>
              </a:rPr>
              <a:t>distributed datasets (RDDs): </a:t>
            </a:r>
            <a:r>
              <a:rPr lang="en-US" dirty="0"/>
              <a:t>a fault-tolerant collection of elements that can be operated on in parallel. There are two ways to create RDDs: </a:t>
            </a:r>
            <a:endParaRPr lang="en-US" dirty="0" smtClean="0"/>
          </a:p>
          <a:p>
            <a:pPr lvl="1"/>
            <a:r>
              <a:rPr lang="en-US" i="1" dirty="0" smtClean="0"/>
              <a:t>parallelizing</a:t>
            </a:r>
            <a:r>
              <a:rPr lang="en-US" dirty="0" smtClean="0"/>
              <a:t> </a:t>
            </a:r>
            <a:r>
              <a:rPr lang="en-US" dirty="0"/>
              <a:t>an existing collection in your driver </a:t>
            </a:r>
            <a:r>
              <a:rPr lang="en-US" dirty="0" smtClean="0"/>
              <a:t>program</a:t>
            </a:r>
          </a:p>
          <a:p>
            <a:pPr lvl="1"/>
            <a:r>
              <a:rPr lang="en-US" dirty="0" smtClean="0"/>
              <a:t>referencing </a:t>
            </a:r>
            <a:r>
              <a:rPr lang="en-US" dirty="0"/>
              <a:t>a dataset in an external storage system, such as a shared </a:t>
            </a:r>
            <a:r>
              <a:rPr lang="en-US" dirty="0" err="1"/>
              <a:t>filesystem</a:t>
            </a:r>
            <a:r>
              <a:rPr lang="en-US" dirty="0"/>
              <a:t>, HDFS, </a:t>
            </a:r>
            <a:r>
              <a:rPr lang="en-US" dirty="0" err="1"/>
              <a:t>HBase</a:t>
            </a:r>
            <a:r>
              <a:rPr lang="en-US" dirty="0"/>
              <a:t>, or any data source offering a Hadoop </a:t>
            </a:r>
            <a:r>
              <a:rPr lang="en-US" dirty="0" err="1" smtClean="0"/>
              <a:t>InputFormat</a:t>
            </a:r>
            <a:endParaRPr lang="en-US" dirty="0"/>
          </a:p>
          <a:p>
            <a:r>
              <a:rPr lang="en-US" dirty="0" smtClean="0">
                <a:solidFill>
                  <a:srgbClr val="00B050"/>
                </a:solidFill>
              </a:rPr>
              <a:t>This </a:t>
            </a:r>
            <a:r>
              <a:rPr lang="en-US" dirty="0">
                <a:solidFill>
                  <a:srgbClr val="00B050"/>
                </a:solidFill>
              </a:rPr>
              <a:t>is like a (smartly) distributed list, which is partitioned across the nodes of </a:t>
            </a:r>
            <a:r>
              <a:rPr lang="en-US" dirty="0" smtClean="0">
                <a:solidFill>
                  <a:srgbClr val="00B050"/>
                </a:solidFill>
              </a:rPr>
              <a:t>a cluster </a:t>
            </a:r>
            <a:r>
              <a:rPr lang="en-US" dirty="0">
                <a:solidFill>
                  <a:srgbClr val="00B050"/>
                </a:solidFill>
              </a:rPr>
              <a:t>and can be operated on in </a:t>
            </a:r>
            <a:r>
              <a:rPr lang="en-US" dirty="0" smtClean="0">
                <a:solidFill>
                  <a:srgbClr val="00B050"/>
                </a:solidFill>
              </a:rPr>
              <a:t>parallel </a:t>
            </a:r>
          </a:p>
          <a:p>
            <a:r>
              <a:rPr lang="en-US" dirty="0" err="1" smtClean="0">
                <a:solidFill>
                  <a:srgbClr val="FF0000"/>
                </a:solidFill>
              </a:rPr>
              <a:t>Rdds</a:t>
            </a:r>
            <a:r>
              <a:rPr lang="en-US" dirty="0" smtClean="0">
                <a:solidFill>
                  <a:srgbClr val="FF0000"/>
                </a:solidFill>
              </a:rPr>
              <a:t> are used less and less as a high level </a:t>
            </a:r>
            <a:r>
              <a:rPr lang="en-US" dirty="0" err="1" smtClean="0">
                <a:solidFill>
                  <a:srgbClr val="FF0000"/>
                </a:solidFill>
              </a:rPr>
              <a:t>Api</a:t>
            </a:r>
            <a:r>
              <a:rPr lang="en-US" dirty="0" smtClean="0">
                <a:solidFill>
                  <a:srgbClr val="FF0000"/>
                </a:solidFill>
              </a:rPr>
              <a:t>: instead </a:t>
            </a:r>
            <a:r>
              <a:rPr lang="en-US" dirty="0" err="1" smtClean="0">
                <a:solidFill>
                  <a:srgbClr val="FF0000"/>
                </a:solidFill>
              </a:rPr>
              <a:t>dataframes</a:t>
            </a:r>
            <a:r>
              <a:rPr lang="en-US" dirty="0" smtClean="0">
                <a:solidFill>
                  <a:srgbClr val="FF0000"/>
                </a:solidFill>
              </a:rPr>
              <a:t> and datasets are used allowing to take the most out of the catalyst optimizer and </a:t>
            </a:r>
            <a:r>
              <a:rPr lang="en-US" dirty="0" err="1" smtClean="0">
                <a:solidFill>
                  <a:srgbClr val="FF0000"/>
                </a:solidFill>
              </a:rPr>
              <a:t>sql</a:t>
            </a:r>
            <a:r>
              <a:rPr lang="en-US" dirty="0" smtClean="0">
                <a:solidFill>
                  <a:srgbClr val="FF0000"/>
                </a:solidFill>
              </a:rPr>
              <a:t> or pandas like analysis techniques.</a:t>
            </a:r>
          </a:p>
          <a:p>
            <a:r>
              <a:rPr lang="en-US" dirty="0" smtClean="0"/>
              <a:t>Shared </a:t>
            </a:r>
            <a:r>
              <a:rPr lang="en-US" dirty="0"/>
              <a:t>variables used in parallel operations: When Spark runs a function in parallel across nodes, it ships a copy of each variable needed by that function to each node. There are two types of shared </a:t>
            </a:r>
            <a:r>
              <a:rPr lang="en-US" dirty="0" smtClean="0"/>
              <a:t>variables:</a:t>
            </a:r>
          </a:p>
          <a:p>
            <a:pPr lvl="1"/>
            <a:r>
              <a:rPr lang="en-US" dirty="0" smtClean="0"/>
              <a:t>Broadcast </a:t>
            </a:r>
            <a:r>
              <a:rPr lang="en-US" dirty="0"/>
              <a:t>variables: </a:t>
            </a:r>
            <a:r>
              <a:rPr lang="en-US" dirty="0" smtClean="0"/>
              <a:t>variables used </a:t>
            </a:r>
            <a:r>
              <a:rPr lang="en-US" dirty="0"/>
              <a:t>to store a value in memory across all nodes (i.e., their values are "broadcast" from the driver </a:t>
            </a:r>
            <a:r>
              <a:rPr lang="en-US" dirty="0" smtClean="0"/>
              <a:t>node)</a:t>
            </a:r>
          </a:p>
          <a:p>
            <a:pPr lvl="1"/>
            <a:r>
              <a:rPr lang="en-US" dirty="0" smtClean="0"/>
              <a:t>Accumulator </a:t>
            </a:r>
            <a:r>
              <a:rPr lang="en-US" dirty="0"/>
              <a:t>variables: </a:t>
            </a:r>
            <a:r>
              <a:rPr lang="en-US" dirty="0" smtClean="0"/>
              <a:t>variables </a:t>
            </a:r>
            <a:r>
              <a:rPr lang="en-US" dirty="0"/>
              <a:t>which are only added to across nodes, for implementing counters and </a:t>
            </a:r>
            <a:r>
              <a:rPr lang="en-US" dirty="0" smtClean="0"/>
              <a:t>sums</a:t>
            </a:r>
          </a:p>
        </p:txBody>
      </p:sp>
    </p:spTree>
    <p:extLst>
      <p:ext uri="{BB962C8B-B14F-4D97-AF65-F5344CB8AC3E}">
        <p14:creationId xmlns:p14="http://schemas.microsoft.com/office/powerpoint/2010/main" val="11403264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programming model: core concepts (</a:t>
            </a:r>
            <a:r>
              <a:rPr lang="en-US" dirty="0" smtClean="0"/>
              <a:t>II)</a:t>
            </a:r>
            <a:endParaRPr lang="en-US" dirty="0"/>
          </a:p>
        </p:txBody>
      </p:sp>
      <p:sp>
        <p:nvSpPr>
          <p:cNvPr id="3" name="Content Placeholder 2"/>
          <p:cNvSpPr>
            <a:spLocks noGrp="1"/>
          </p:cNvSpPr>
          <p:nvPr>
            <p:ph sz="quarter" idx="13"/>
          </p:nvPr>
        </p:nvSpPr>
        <p:spPr/>
        <p:txBody>
          <a:bodyPr/>
          <a:lstStyle/>
          <a:p>
            <a:r>
              <a:rPr lang="en-US" b="1" dirty="0">
                <a:solidFill>
                  <a:srgbClr val="00B050"/>
                </a:solidFill>
              </a:rPr>
              <a:t>Directed acyclic graph (DAG) </a:t>
            </a:r>
            <a:r>
              <a:rPr lang="en-US" dirty="0"/>
              <a:t>model used in Spark extends the </a:t>
            </a:r>
            <a:r>
              <a:rPr lang="en-US" dirty="0" err="1"/>
              <a:t>mapreduce</a:t>
            </a:r>
            <a:r>
              <a:rPr lang="en-US" dirty="0"/>
              <a:t> paradigm. the </a:t>
            </a:r>
            <a:r>
              <a:rPr lang="en-US" dirty="0" err="1"/>
              <a:t>MapReduce</a:t>
            </a:r>
            <a:r>
              <a:rPr lang="en-US" dirty="0"/>
              <a:t> model states that distributed computation on a large dataset can be boiled down to two kinds of  computation steps - a map step and a reduce step</a:t>
            </a:r>
          </a:p>
          <a:p>
            <a:pPr lvl="1"/>
            <a:r>
              <a:rPr lang="en-US" dirty="0"/>
              <a:t>Complex computations typically require multiple map and reduce steps. When you have multiple such steps, it essentially forms a DAG of operations. </a:t>
            </a:r>
          </a:p>
          <a:p>
            <a:r>
              <a:rPr lang="en-US" dirty="0">
                <a:solidFill>
                  <a:srgbClr val="00B050"/>
                </a:solidFill>
              </a:rPr>
              <a:t>There are two types of operations on RDD: Transformations and Actions</a:t>
            </a:r>
          </a:p>
          <a:p>
            <a:endParaRPr lang="en-US" dirty="0"/>
          </a:p>
        </p:txBody>
      </p:sp>
    </p:spTree>
    <p:extLst>
      <p:ext uri="{BB962C8B-B14F-4D97-AF65-F5344CB8AC3E}">
        <p14:creationId xmlns:p14="http://schemas.microsoft.com/office/powerpoint/2010/main" val="10093318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programming model: core concepts (III)</a:t>
            </a:r>
            <a:endParaRPr lang="en-US" dirty="0"/>
          </a:p>
        </p:txBody>
      </p:sp>
      <p:sp>
        <p:nvSpPr>
          <p:cNvPr id="3" name="Content Placeholder 2"/>
          <p:cNvSpPr>
            <a:spLocks noGrp="1"/>
          </p:cNvSpPr>
          <p:nvPr>
            <p:ph sz="quarter" idx="13"/>
          </p:nvPr>
        </p:nvSpPr>
        <p:spPr>
          <a:xfrm>
            <a:off x="169333" y="1727200"/>
            <a:ext cx="11785599" cy="5012267"/>
          </a:xfrm>
        </p:spPr>
        <p:txBody>
          <a:bodyPr>
            <a:normAutofit lnSpcReduction="10000"/>
          </a:bodyPr>
          <a:lstStyle/>
          <a:p>
            <a:r>
              <a:rPr lang="en-US" dirty="0"/>
              <a:t>transformations: operations on </a:t>
            </a:r>
            <a:r>
              <a:rPr lang="en-US" dirty="0" err="1"/>
              <a:t>Rdd</a:t>
            </a:r>
            <a:r>
              <a:rPr lang="en-US" dirty="0"/>
              <a:t> that return a new </a:t>
            </a:r>
            <a:r>
              <a:rPr lang="en-US" dirty="0" err="1"/>
              <a:t>rdd</a:t>
            </a:r>
            <a:r>
              <a:rPr lang="en-US" dirty="0"/>
              <a:t>. They do not mutate the old </a:t>
            </a:r>
            <a:r>
              <a:rPr lang="en-US" dirty="0" err="1"/>
              <a:t>rdd</a:t>
            </a:r>
            <a:r>
              <a:rPr lang="en-US" dirty="0"/>
              <a:t>, but rather return a pointer to </a:t>
            </a:r>
            <a:r>
              <a:rPr lang="en-US" dirty="0" smtClean="0"/>
              <a:t>it</a:t>
            </a:r>
          </a:p>
          <a:p>
            <a:r>
              <a:rPr lang="en-US" dirty="0" smtClean="0"/>
              <a:t>Examples of transformations are:</a:t>
            </a:r>
          </a:p>
          <a:p>
            <a:endParaRPr lang="en-US" dirty="0" smtClean="0"/>
          </a:p>
          <a:p>
            <a:endParaRPr lang="en-US" dirty="0"/>
          </a:p>
          <a:p>
            <a:pPr lvl="1"/>
            <a:endParaRPr lang="en-US" dirty="0" smtClean="0"/>
          </a:p>
          <a:p>
            <a:pPr lvl="1"/>
            <a:r>
              <a:rPr lang="en-US" dirty="0" smtClean="0"/>
              <a:t>http</a:t>
            </a:r>
            <a:r>
              <a:rPr lang="en-US" dirty="0"/>
              <a:t>://</a:t>
            </a:r>
            <a:r>
              <a:rPr lang="en-US" dirty="0" err="1"/>
              <a:t>spark.apache.org</a:t>
            </a:r>
            <a:r>
              <a:rPr lang="en-US" dirty="0"/>
              <a:t>/docs/latest/</a:t>
            </a:r>
            <a:r>
              <a:rPr lang="en-US" dirty="0" err="1"/>
              <a:t>programming-guide.html#transformations</a:t>
            </a:r>
            <a:endParaRPr lang="en-US" dirty="0"/>
          </a:p>
          <a:p>
            <a:pPr lvl="1"/>
            <a:r>
              <a:rPr lang="en-US" dirty="0" smtClean="0"/>
              <a:t>Transformations are </a:t>
            </a:r>
            <a:r>
              <a:rPr lang="en-US" b="1" dirty="0" smtClean="0"/>
              <a:t>lazily evaluated</a:t>
            </a:r>
            <a:r>
              <a:rPr lang="en-US" dirty="0" smtClean="0"/>
              <a:t>, meaning </a:t>
            </a:r>
            <a:r>
              <a:rPr lang="en-US" dirty="0"/>
              <a:t>they do not compute the answer </a:t>
            </a:r>
            <a:r>
              <a:rPr lang="en-US" dirty="0" smtClean="0"/>
              <a:t>unless an action is called on it </a:t>
            </a:r>
          </a:p>
          <a:p>
            <a:pPr lvl="1"/>
            <a:r>
              <a:rPr lang="en-US" dirty="0" smtClean="0"/>
              <a:t>intermediate </a:t>
            </a:r>
            <a:r>
              <a:rPr lang="en-US" dirty="0"/>
              <a:t>results to computations do not necessarily get created and stored </a:t>
            </a:r>
            <a:r>
              <a:rPr lang="en-US" dirty="0" smtClean="0"/>
              <a:t>- </a:t>
            </a:r>
            <a:r>
              <a:rPr lang="en-US" dirty="0"/>
              <a:t>if the output of your map is going straight into a </a:t>
            </a:r>
            <a:r>
              <a:rPr lang="en-US" dirty="0" smtClean="0"/>
              <a:t>reduce  </a:t>
            </a:r>
          </a:p>
          <a:p>
            <a:pPr lvl="1"/>
            <a:r>
              <a:rPr lang="en-US" dirty="0" smtClean="0"/>
              <a:t>results </a:t>
            </a:r>
            <a:r>
              <a:rPr lang="en-US" dirty="0"/>
              <a:t>of transformations are, by default, recomputed each time they are needed </a:t>
            </a:r>
            <a:r>
              <a:rPr lang="en-US" dirty="0" smtClean="0"/>
              <a:t>- </a:t>
            </a:r>
            <a:r>
              <a:rPr lang="en-US" dirty="0"/>
              <a:t>to store them one must explicitly </a:t>
            </a:r>
            <a:r>
              <a:rPr lang="en-US" dirty="0" smtClean="0"/>
              <a:t>persist them in memory or on disk</a:t>
            </a:r>
          </a:p>
        </p:txBody>
      </p:sp>
      <p:pic>
        <p:nvPicPr>
          <p:cNvPr id="4" name="Picture 3"/>
          <p:cNvPicPr>
            <a:picLocks noChangeAspect="1"/>
          </p:cNvPicPr>
          <p:nvPr/>
        </p:nvPicPr>
        <p:blipFill>
          <a:blip r:embed="rId2"/>
          <a:stretch>
            <a:fillRect/>
          </a:stretch>
        </p:blipFill>
        <p:spPr>
          <a:xfrm>
            <a:off x="2013509" y="2946400"/>
            <a:ext cx="7321687" cy="1219200"/>
          </a:xfrm>
          <a:prstGeom prst="rect">
            <a:avLst/>
          </a:prstGeom>
        </p:spPr>
      </p:pic>
    </p:spTree>
    <p:extLst>
      <p:ext uri="{BB962C8B-B14F-4D97-AF65-F5344CB8AC3E}">
        <p14:creationId xmlns:p14="http://schemas.microsoft.com/office/powerpoint/2010/main" val="228229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programming model: core concepts (IV)</a:t>
            </a:r>
            <a:endParaRPr lang="en-US" dirty="0"/>
          </a:p>
        </p:txBody>
      </p:sp>
      <p:sp>
        <p:nvSpPr>
          <p:cNvPr id="3" name="Content Placeholder 2"/>
          <p:cNvSpPr>
            <a:spLocks noGrp="1"/>
          </p:cNvSpPr>
          <p:nvPr>
            <p:ph sz="quarter" idx="13"/>
          </p:nvPr>
        </p:nvSpPr>
        <p:spPr>
          <a:xfrm>
            <a:off x="913774" y="1727200"/>
            <a:ext cx="10363826" cy="5012267"/>
          </a:xfrm>
        </p:spPr>
        <p:txBody>
          <a:bodyPr>
            <a:normAutofit/>
          </a:bodyPr>
          <a:lstStyle/>
          <a:p>
            <a:r>
              <a:rPr lang="en-US" dirty="0" smtClean="0"/>
              <a:t>actions </a:t>
            </a:r>
            <a:r>
              <a:rPr lang="en-US" dirty="0"/>
              <a:t>force program to produce some </a:t>
            </a:r>
            <a:r>
              <a:rPr lang="en-US" dirty="0" err="1"/>
              <a:t>outpout</a:t>
            </a:r>
            <a:r>
              <a:rPr lang="en-US" dirty="0"/>
              <a:t> (note: Rdd</a:t>
            </a:r>
            <a:r>
              <a:rPr lang="en-US" sz="1400" dirty="0"/>
              <a:t>s</a:t>
            </a:r>
            <a:r>
              <a:rPr lang="en-US" dirty="0"/>
              <a:t> are lazily evaluated)</a:t>
            </a:r>
          </a:p>
          <a:p>
            <a:endParaRPr lang="en-US" dirty="0" smtClean="0"/>
          </a:p>
          <a:p>
            <a:endParaRPr lang="en-US" dirty="0"/>
          </a:p>
          <a:p>
            <a:endParaRPr lang="en-US" dirty="0" smtClean="0"/>
          </a:p>
          <a:p>
            <a:r>
              <a:rPr lang="en-US" dirty="0"/>
              <a:t>http://</a:t>
            </a:r>
            <a:r>
              <a:rPr lang="en-US" dirty="0" err="1"/>
              <a:t>spark.apache.org</a:t>
            </a:r>
            <a:r>
              <a:rPr lang="en-US" dirty="0"/>
              <a:t>/docs/latest/</a:t>
            </a:r>
            <a:r>
              <a:rPr lang="en-US" dirty="0" err="1"/>
              <a:t>programming-guide.html#actions</a:t>
            </a:r>
            <a:endParaRPr lang="en-US" dirty="0"/>
          </a:p>
          <a:p>
            <a:r>
              <a:rPr lang="en-US" dirty="0" smtClean="0"/>
              <a:t>These </a:t>
            </a:r>
            <a:r>
              <a:rPr lang="en-US" dirty="0"/>
              <a:t>actually return a value as a result of a computation. For instance, reduce is an action that combines all elements of an RDD using some function and then returns the final result. (Note that </a:t>
            </a:r>
            <a:r>
              <a:rPr lang="en-US" dirty="0" err="1"/>
              <a:t>reduceByKey</a:t>
            </a:r>
            <a:r>
              <a:rPr lang="en-US" dirty="0"/>
              <a:t> actually returns an RDD.)</a:t>
            </a:r>
          </a:p>
        </p:txBody>
      </p:sp>
      <p:pic>
        <p:nvPicPr>
          <p:cNvPr id="4" name="Picture 3"/>
          <p:cNvPicPr>
            <a:picLocks noChangeAspect="1"/>
          </p:cNvPicPr>
          <p:nvPr/>
        </p:nvPicPr>
        <p:blipFill>
          <a:blip r:embed="rId2"/>
          <a:stretch>
            <a:fillRect/>
          </a:stretch>
        </p:blipFill>
        <p:spPr>
          <a:xfrm>
            <a:off x="1981106" y="2654487"/>
            <a:ext cx="8691662" cy="1337780"/>
          </a:xfrm>
          <a:prstGeom prst="rect">
            <a:avLst/>
          </a:prstGeom>
        </p:spPr>
      </p:pic>
    </p:spTree>
    <p:extLst>
      <p:ext uri="{BB962C8B-B14F-4D97-AF65-F5344CB8AC3E}">
        <p14:creationId xmlns:p14="http://schemas.microsoft.com/office/powerpoint/2010/main" val="319322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90197"/>
            <a:ext cx="10364451" cy="1596177"/>
          </a:xfrm>
        </p:spPr>
        <p:txBody>
          <a:bodyPr/>
          <a:lstStyle/>
          <a:p>
            <a:r>
              <a:rPr lang="en-US" dirty="0" smtClean="0"/>
              <a:t>Working with </a:t>
            </a:r>
            <a:r>
              <a:rPr lang="en-US" dirty="0" err="1" smtClean="0"/>
              <a:t>dataframes</a:t>
            </a:r>
            <a:endParaRPr lang="en-US" dirty="0"/>
          </a:p>
        </p:txBody>
      </p:sp>
      <p:pic>
        <p:nvPicPr>
          <p:cNvPr id="4" name="Picture 3"/>
          <p:cNvPicPr>
            <a:picLocks noChangeAspect="1"/>
          </p:cNvPicPr>
          <p:nvPr/>
        </p:nvPicPr>
        <p:blipFill>
          <a:blip r:embed="rId2"/>
          <a:stretch>
            <a:fillRect/>
          </a:stretch>
        </p:blipFill>
        <p:spPr>
          <a:xfrm>
            <a:off x="2112967" y="2067124"/>
            <a:ext cx="7274560" cy="3246556"/>
          </a:xfrm>
          <a:prstGeom prst="rect">
            <a:avLst/>
          </a:prstGeom>
        </p:spPr>
      </p:pic>
      <p:sp>
        <p:nvSpPr>
          <p:cNvPr id="6" name="Content Placeholder 2"/>
          <p:cNvSpPr>
            <a:spLocks noGrp="1"/>
          </p:cNvSpPr>
          <p:nvPr>
            <p:ph sz="quarter" idx="13"/>
          </p:nvPr>
        </p:nvSpPr>
        <p:spPr>
          <a:xfrm>
            <a:off x="325120" y="1280160"/>
            <a:ext cx="11663680" cy="5425440"/>
          </a:xfrm>
        </p:spPr>
        <p:txBody>
          <a:bodyPr>
            <a:normAutofit fontScale="77500" lnSpcReduction="20000"/>
          </a:bodyPr>
          <a:lstStyle/>
          <a:p>
            <a:r>
              <a:rPr lang="en-US" dirty="0" smtClean="0"/>
              <a:t>When working with structured or semi-structured data provided as csv, JSON, Avro or other </a:t>
            </a:r>
            <a:r>
              <a:rPr lang="en-US" dirty="0" err="1" smtClean="0"/>
              <a:t>datatype</a:t>
            </a:r>
            <a:r>
              <a:rPr lang="en-US" dirty="0" smtClean="0"/>
              <a:t> having schema it is often better to use </a:t>
            </a:r>
            <a:r>
              <a:rPr lang="en-US" dirty="0" err="1" smtClean="0"/>
              <a:t>dataframes</a:t>
            </a:r>
            <a:endParaRPr lang="en-US" dirty="0" smtClean="0"/>
          </a:p>
          <a:p>
            <a:r>
              <a:rPr lang="en-US" dirty="0" smtClean="0"/>
              <a:t>Take advantage of catalyst optimizer</a:t>
            </a:r>
          </a:p>
          <a:p>
            <a:endParaRPr lang="en-US" dirty="0" smtClean="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r>
              <a:rPr lang="en-US" dirty="0"/>
              <a:t>The above chart compares the runtime performance of running group-by-aggregation on 10 million integer pairs on a single </a:t>
            </a:r>
            <a:r>
              <a:rPr lang="en-US" dirty="0" smtClean="0"/>
              <a:t>machine </a:t>
            </a:r>
          </a:p>
          <a:p>
            <a:r>
              <a:rPr lang="en-US" dirty="0" smtClean="0"/>
              <a:t>Since </a:t>
            </a:r>
            <a:r>
              <a:rPr lang="en-US" dirty="0"/>
              <a:t>both Scala and Python DataFrame operations are compiled into JVM bytecode for execution, there is little difference between the two languages, and both outperform the vanilla Python RDD variant by a factor of 5 and Scala RDD variant by a factor of 2.</a:t>
            </a:r>
            <a:endParaRPr lang="en-US" dirty="0" smtClean="0"/>
          </a:p>
          <a:p>
            <a:endParaRPr lang="en-US" dirty="0"/>
          </a:p>
        </p:txBody>
      </p:sp>
    </p:spTree>
    <p:extLst>
      <p:ext uri="{BB962C8B-B14F-4D97-AF65-F5344CB8AC3E}">
        <p14:creationId xmlns:p14="http://schemas.microsoft.com/office/powerpoint/2010/main" val="1346927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key-value pairs</a:t>
            </a:r>
            <a:endParaRPr lang="en-US" dirty="0"/>
          </a:p>
        </p:txBody>
      </p:sp>
      <p:sp>
        <p:nvSpPr>
          <p:cNvPr id="3" name="Content Placeholder 2"/>
          <p:cNvSpPr>
            <a:spLocks noGrp="1"/>
          </p:cNvSpPr>
          <p:nvPr>
            <p:ph sz="quarter" idx="13"/>
          </p:nvPr>
        </p:nvSpPr>
        <p:spPr>
          <a:xfrm>
            <a:off x="169334" y="1655893"/>
            <a:ext cx="10414000" cy="3424107"/>
          </a:xfrm>
        </p:spPr>
        <p:txBody>
          <a:bodyPr>
            <a:normAutofit fontScale="92500" lnSpcReduction="10000"/>
          </a:bodyPr>
          <a:lstStyle/>
          <a:p>
            <a:r>
              <a:rPr lang="en-US" dirty="0" smtClean="0"/>
              <a:t>Some types of data are naturally stored in key-value pairs (tuples)</a:t>
            </a:r>
          </a:p>
          <a:p>
            <a:pPr lvl="1"/>
            <a:r>
              <a:rPr lang="en-US" dirty="0" err="1" smtClean="0"/>
              <a:t>WholetextFiles</a:t>
            </a:r>
            <a:r>
              <a:rPr lang="en-US" dirty="0" smtClean="0"/>
              <a:t>() method reads data into a pair RDD of 2-tuples</a:t>
            </a:r>
          </a:p>
          <a:p>
            <a:r>
              <a:rPr lang="en-US" dirty="0" smtClean="0"/>
              <a:t>A set of pair methods (transformations, actions) is supported:</a:t>
            </a:r>
          </a:p>
          <a:p>
            <a:pPr lvl="1"/>
            <a:r>
              <a:rPr lang="en-US" dirty="0" err="1" smtClean="0"/>
              <a:t>collectAsMap</a:t>
            </a:r>
            <a:endParaRPr lang="en-US" dirty="0" smtClean="0"/>
          </a:p>
          <a:p>
            <a:pPr lvl="1"/>
            <a:r>
              <a:rPr lang="en-US" dirty="0" err="1" smtClean="0"/>
              <a:t>Mapvalues</a:t>
            </a:r>
            <a:r>
              <a:rPr lang="en-US" dirty="0" smtClean="0"/>
              <a:t>, </a:t>
            </a:r>
            <a:r>
              <a:rPr lang="en-US" dirty="0" err="1" smtClean="0"/>
              <a:t>flatmapvalues</a:t>
            </a:r>
            <a:endParaRPr lang="en-US" dirty="0" smtClean="0"/>
          </a:p>
          <a:p>
            <a:pPr lvl="1"/>
            <a:r>
              <a:rPr lang="en-US" dirty="0" err="1" smtClean="0"/>
              <a:t>Reducebykey</a:t>
            </a:r>
            <a:endParaRPr lang="en-US" dirty="0" smtClean="0"/>
          </a:p>
          <a:p>
            <a:r>
              <a:rPr lang="en-US" dirty="0" smtClean="0"/>
              <a:t>Partitioning makes sure </a:t>
            </a:r>
            <a:br>
              <a:rPr lang="en-US" dirty="0" smtClean="0"/>
            </a:br>
            <a:r>
              <a:rPr lang="en-US" dirty="0" smtClean="0"/>
              <a:t>regions with same key are </a:t>
            </a:r>
            <a:br>
              <a:rPr lang="en-US" dirty="0" smtClean="0"/>
            </a:br>
            <a:r>
              <a:rPr lang="en-US" dirty="0" smtClean="0"/>
              <a:t>grouped on the same node</a:t>
            </a:r>
            <a:endParaRPr lang="en-US" dirty="0"/>
          </a:p>
        </p:txBody>
      </p:sp>
      <p:pic>
        <p:nvPicPr>
          <p:cNvPr id="4" name="Picture 3"/>
          <p:cNvPicPr>
            <a:picLocks noChangeAspect="1"/>
          </p:cNvPicPr>
          <p:nvPr/>
        </p:nvPicPr>
        <p:blipFill>
          <a:blip r:embed="rId2"/>
          <a:stretch>
            <a:fillRect/>
          </a:stretch>
        </p:blipFill>
        <p:spPr>
          <a:xfrm>
            <a:off x="3820583" y="4659473"/>
            <a:ext cx="3409950" cy="1246366"/>
          </a:xfrm>
          <a:prstGeom prst="rect">
            <a:avLst/>
          </a:prstGeom>
        </p:spPr>
      </p:pic>
      <p:pic>
        <p:nvPicPr>
          <p:cNvPr id="5" name="Picture 4"/>
          <p:cNvPicPr>
            <a:picLocks noChangeAspect="1"/>
          </p:cNvPicPr>
          <p:nvPr/>
        </p:nvPicPr>
        <p:blipFill>
          <a:blip r:embed="rId3"/>
          <a:stretch>
            <a:fillRect/>
          </a:stretch>
        </p:blipFill>
        <p:spPr>
          <a:xfrm>
            <a:off x="7550150" y="5485311"/>
            <a:ext cx="3728076" cy="1359144"/>
          </a:xfrm>
          <a:prstGeom prst="rect">
            <a:avLst/>
          </a:prstGeom>
        </p:spPr>
      </p:pic>
      <p:pic>
        <p:nvPicPr>
          <p:cNvPr id="6" name="Picture 5"/>
          <p:cNvPicPr>
            <a:picLocks noChangeAspect="1"/>
          </p:cNvPicPr>
          <p:nvPr/>
        </p:nvPicPr>
        <p:blipFill>
          <a:blip r:embed="rId4"/>
          <a:stretch>
            <a:fillRect/>
          </a:stretch>
        </p:blipFill>
        <p:spPr>
          <a:xfrm>
            <a:off x="2116668" y="6117376"/>
            <a:ext cx="3742266" cy="517798"/>
          </a:xfrm>
          <a:prstGeom prst="rect">
            <a:avLst/>
          </a:prstGeom>
        </p:spPr>
      </p:pic>
      <p:sp>
        <p:nvSpPr>
          <p:cNvPr id="7" name="TextBox 6"/>
          <p:cNvSpPr txBox="1"/>
          <p:nvPr/>
        </p:nvSpPr>
        <p:spPr>
          <a:xfrm>
            <a:off x="3911600" y="4148665"/>
            <a:ext cx="886781" cy="369332"/>
          </a:xfrm>
          <a:prstGeom prst="rect">
            <a:avLst/>
          </a:prstGeom>
          <a:noFill/>
        </p:spPr>
        <p:txBody>
          <a:bodyPr wrap="none" rtlCol="0">
            <a:spAutoFit/>
          </a:bodyPr>
          <a:lstStyle/>
          <a:p>
            <a:r>
              <a:rPr lang="en-US" dirty="0" smtClean="0"/>
              <a:t>Node 1</a:t>
            </a:r>
            <a:endParaRPr lang="en-US" dirty="0"/>
          </a:p>
        </p:txBody>
      </p:sp>
      <p:sp>
        <p:nvSpPr>
          <p:cNvPr id="8" name="TextBox 7"/>
          <p:cNvSpPr txBox="1"/>
          <p:nvPr/>
        </p:nvSpPr>
        <p:spPr>
          <a:xfrm>
            <a:off x="7670801" y="4972787"/>
            <a:ext cx="886781" cy="369332"/>
          </a:xfrm>
          <a:prstGeom prst="rect">
            <a:avLst/>
          </a:prstGeom>
          <a:noFill/>
        </p:spPr>
        <p:txBody>
          <a:bodyPr wrap="none" rtlCol="0">
            <a:spAutoFit/>
          </a:bodyPr>
          <a:lstStyle/>
          <a:p>
            <a:r>
              <a:rPr lang="en-US" dirty="0" smtClean="0"/>
              <a:t>Node 2</a:t>
            </a:r>
            <a:endParaRPr lang="en-US" dirty="0"/>
          </a:p>
        </p:txBody>
      </p:sp>
      <p:sp>
        <p:nvSpPr>
          <p:cNvPr id="9" name="TextBox 8"/>
          <p:cNvSpPr txBox="1"/>
          <p:nvPr/>
        </p:nvSpPr>
        <p:spPr>
          <a:xfrm>
            <a:off x="2302935" y="5638799"/>
            <a:ext cx="886781" cy="369332"/>
          </a:xfrm>
          <a:prstGeom prst="rect">
            <a:avLst/>
          </a:prstGeom>
          <a:noFill/>
        </p:spPr>
        <p:txBody>
          <a:bodyPr wrap="none" rtlCol="0">
            <a:spAutoFit/>
          </a:bodyPr>
          <a:lstStyle/>
          <a:p>
            <a:r>
              <a:rPr lang="en-US" dirty="0" smtClean="0"/>
              <a:t>Node 3</a:t>
            </a:r>
            <a:endParaRPr lang="en-US" dirty="0"/>
          </a:p>
        </p:txBody>
      </p:sp>
      <p:cxnSp>
        <p:nvCxnSpPr>
          <p:cNvPr id="11" name="Straight Arrow Connector 10"/>
          <p:cNvCxnSpPr/>
          <p:nvPr/>
        </p:nvCxnSpPr>
        <p:spPr>
          <a:xfrm>
            <a:off x="1676400" y="4961467"/>
            <a:ext cx="287867" cy="1046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964267" y="4972787"/>
            <a:ext cx="1564117"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528384" y="4175749"/>
            <a:ext cx="4021766" cy="1275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160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joins</a:t>
            </a:r>
            <a:endParaRPr lang="en-US" dirty="0"/>
          </a:p>
        </p:txBody>
      </p:sp>
      <p:sp>
        <p:nvSpPr>
          <p:cNvPr id="3" name="Content Placeholder 2"/>
          <p:cNvSpPr>
            <a:spLocks noGrp="1"/>
          </p:cNvSpPr>
          <p:nvPr>
            <p:ph sz="quarter" idx="13"/>
          </p:nvPr>
        </p:nvSpPr>
        <p:spPr>
          <a:xfrm>
            <a:off x="913774" y="1744133"/>
            <a:ext cx="10363826" cy="4995333"/>
          </a:xfrm>
        </p:spPr>
        <p:txBody>
          <a:bodyPr>
            <a:normAutofit lnSpcReduction="10000"/>
          </a:bodyPr>
          <a:lstStyle/>
          <a:p>
            <a:r>
              <a:rPr lang="en-US" dirty="0" smtClean="0"/>
              <a:t>SQL-like joins are supported</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b="1" dirty="0"/>
              <a:t>join</a:t>
            </a:r>
            <a:r>
              <a:rPr lang="en-US" dirty="0"/>
              <a:t>(</a:t>
            </a:r>
            <a:r>
              <a:rPr lang="en-US" i="1" dirty="0" err="1"/>
              <a:t>otherDataset</a:t>
            </a:r>
            <a:r>
              <a:rPr lang="en-US" dirty="0"/>
              <a:t>, [</a:t>
            </a:r>
            <a:r>
              <a:rPr lang="en-US" i="1" dirty="0" err="1"/>
              <a:t>numTasks</a:t>
            </a:r>
            <a:r>
              <a:rPr lang="en-US" dirty="0" smtClean="0"/>
              <a:t>]): When </a:t>
            </a:r>
            <a:r>
              <a:rPr lang="en-US" dirty="0"/>
              <a:t>called on datasets of type (K, V) and (K, W), returns a dataset of (K, (V, W)) pairs with all pairs of elements for each key. Outer joins are supported through </a:t>
            </a:r>
            <a:r>
              <a:rPr lang="en-US" dirty="0" err="1"/>
              <a:t>leftOuterJoin</a:t>
            </a:r>
            <a:r>
              <a:rPr lang="en-US" dirty="0"/>
              <a:t>, </a:t>
            </a:r>
            <a:r>
              <a:rPr lang="en-US" dirty="0" err="1"/>
              <a:t>rightOuterJoin</a:t>
            </a:r>
            <a:r>
              <a:rPr lang="en-US" dirty="0"/>
              <a:t>, and </a:t>
            </a:r>
            <a:r>
              <a:rPr lang="en-US" dirty="0" err="1"/>
              <a:t>fullOuterJoin</a:t>
            </a:r>
            <a:r>
              <a:rPr lang="en-US" dirty="0"/>
              <a:t>.	</a:t>
            </a:r>
          </a:p>
          <a:p>
            <a:endParaRPr lang="en-US" dirty="0"/>
          </a:p>
        </p:txBody>
      </p:sp>
      <p:pic>
        <p:nvPicPr>
          <p:cNvPr id="4" name="Picture 3"/>
          <p:cNvPicPr>
            <a:picLocks noChangeAspect="1"/>
          </p:cNvPicPr>
          <p:nvPr/>
        </p:nvPicPr>
        <p:blipFill>
          <a:blip r:embed="rId2"/>
          <a:stretch>
            <a:fillRect/>
          </a:stretch>
        </p:blipFill>
        <p:spPr>
          <a:xfrm>
            <a:off x="2590800" y="2163895"/>
            <a:ext cx="7475753" cy="3289124"/>
          </a:xfrm>
          <a:prstGeom prst="rect">
            <a:avLst/>
          </a:prstGeom>
        </p:spPr>
      </p:pic>
    </p:spTree>
    <p:extLst>
      <p:ext uri="{BB962C8B-B14F-4D97-AF65-F5344CB8AC3E}">
        <p14:creationId xmlns:p14="http://schemas.microsoft.com/office/powerpoint/2010/main" val="530083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ingest data into an RDD</a:t>
            </a:r>
            <a:endParaRPr lang="en-US" dirty="0"/>
          </a:p>
        </p:txBody>
      </p:sp>
      <p:sp>
        <p:nvSpPr>
          <p:cNvPr id="3" name="Content Placeholder 2"/>
          <p:cNvSpPr>
            <a:spLocks noGrp="1"/>
          </p:cNvSpPr>
          <p:nvPr>
            <p:ph sz="quarter" idx="13"/>
          </p:nvPr>
        </p:nvSpPr>
        <p:spPr>
          <a:xfrm>
            <a:off x="913774" y="6248401"/>
            <a:ext cx="10363826" cy="541866"/>
          </a:xfrm>
        </p:spPr>
        <p:txBody>
          <a:bodyPr/>
          <a:lstStyle/>
          <a:p>
            <a:r>
              <a:rPr lang="en-US" i="1" dirty="0" err="1" smtClean="0">
                <a:solidFill>
                  <a:srgbClr val="FF0000"/>
                </a:solidFill>
              </a:rPr>
              <a:t>NotebooK+exercise</a:t>
            </a:r>
            <a:endParaRPr lang="en-US" i="1" dirty="0">
              <a:solidFill>
                <a:srgbClr val="FF0000"/>
              </a:solidFill>
            </a:endParaRPr>
          </a:p>
        </p:txBody>
      </p:sp>
      <p:pic>
        <p:nvPicPr>
          <p:cNvPr id="4" name="Picture 3"/>
          <p:cNvPicPr>
            <a:picLocks noChangeAspect="1"/>
          </p:cNvPicPr>
          <p:nvPr/>
        </p:nvPicPr>
        <p:blipFill>
          <a:blip r:embed="rId2"/>
          <a:stretch>
            <a:fillRect/>
          </a:stretch>
        </p:blipFill>
        <p:spPr>
          <a:xfrm>
            <a:off x="1379754" y="1811867"/>
            <a:ext cx="9482723" cy="4436534"/>
          </a:xfrm>
          <a:prstGeom prst="rect">
            <a:avLst/>
          </a:prstGeom>
        </p:spPr>
      </p:pic>
    </p:spTree>
    <p:extLst>
      <p:ext uri="{BB962C8B-B14F-4D97-AF65-F5344CB8AC3E}">
        <p14:creationId xmlns:p14="http://schemas.microsoft.com/office/powerpoint/2010/main" val="16368421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libraries</a:t>
            </a:r>
            <a:endParaRPr lang="en-US" dirty="0"/>
          </a:p>
        </p:txBody>
      </p:sp>
      <p:sp>
        <p:nvSpPr>
          <p:cNvPr id="3" name="Content Placeholder 2"/>
          <p:cNvSpPr>
            <a:spLocks noGrp="1"/>
          </p:cNvSpPr>
          <p:nvPr>
            <p:ph sz="quarter" idx="13"/>
          </p:nvPr>
        </p:nvSpPr>
        <p:spPr>
          <a:xfrm>
            <a:off x="913774" y="2367092"/>
            <a:ext cx="10363826" cy="4084508"/>
          </a:xfrm>
        </p:spPr>
        <p:txBody>
          <a:bodyPr>
            <a:normAutofit lnSpcReduction="10000"/>
          </a:bodyPr>
          <a:lstStyle/>
          <a:p>
            <a:r>
              <a:rPr lang="en-US" dirty="0" smtClean="0"/>
              <a:t>Spark has rich libraries for machine learning (</a:t>
            </a:r>
            <a:r>
              <a:rPr lang="en-US" dirty="0" err="1" smtClean="0"/>
              <a:t>MLlib</a:t>
            </a:r>
            <a:r>
              <a:rPr lang="en-US" dirty="0" smtClean="0"/>
              <a:t>), text processing, Streaming (spark streaming), graph processing (</a:t>
            </a:r>
            <a:r>
              <a:rPr lang="en-US" dirty="0" err="1" smtClean="0"/>
              <a:t>grpahx</a:t>
            </a:r>
            <a:r>
              <a:rPr lang="en-US" dirty="0" smtClean="0"/>
              <a:t>)</a:t>
            </a:r>
          </a:p>
          <a:p>
            <a:pPr lvl="1"/>
            <a:r>
              <a:rPr lang="en-US" dirty="0" smtClean="0"/>
              <a:t>We focus on </a:t>
            </a:r>
            <a:r>
              <a:rPr lang="en-US" dirty="0" err="1" smtClean="0"/>
              <a:t>mllib</a:t>
            </a:r>
            <a:r>
              <a:rPr lang="en-US" dirty="0" smtClean="0"/>
              <a:t> here</a:t>
            </a:r>
          </a:p>
          <a:p>
            <a:r>
              <a:rPr lang="en-US" dirty="0"/>
              <a:t>There are tools for all core parts of the ml </a:t>
            </a:r>
            <a:r>
              <a:rPr lang="en-US" dirty="0" err="1"/>
              <a:t>pipelinE</a:t>
            </a:r>
            <a:endParaRPr lang="en-US" dirty="0"/>
          </a:p>
          <a:p>
            <a:pPr lvl="1"/>
            <a:r>
              <a:rPr lang="en-US" dirty="0"/>
              <a:t>Feature extraction, transformation, and </a:t>
            </a:r>
            <a:r>
              <a:rPr lang="en-US" dirty="0" smtClean="0"/>
              <a:t>selection</a:t>
            </a:r>
          </a:p>
          <a:p>
            <a:pPr lvl="1"/>
            <a:r>
              <a:rPr lang="en-US" dirty="0" smtClean="0"/>
              <a:t>Decision </a:t>
            </a:r>
            <a:r>
              <a:rPr lang="en-US" dirty="0"/>
              <a:t>trees for classification and </a:t>
            </a:r>
            <a:r>
              <a:rPr lang="en-US" dirty="0" smtClean="0"/>
              <a:t>regression</a:t>
            </a:r>
          </a:p>
          <a:p>
            <a:pPr lvl="1"/>
            <a:r>
              <a:rPr lang="en-US" dirty="0" smtClean="0"/>
              <a:t>Ensembles</a:t>
            </a:r>
            <a:endParaRPr lang="en-US" dirty="0"/>
          </a:p>
          <a:p>
            <a:pPr lvl="1"/>
            <a:r>
              <a:rPr lang="en-US" dirty="0" smtClean="0"/>
              <a:t>Linear </a:t>
            </a:r>
            <a:r>
              <a:rPr lang="en-US" dirty="0"/>
              <a:t>methods with elastic net </a:t>
            </a:r>
            <a:r>
              <a:rPr lang="en-US" dirty="0" smtClean="0"/>
              <a:t>regularization</a:t>
            </a:r>
          </a:p>
          <a:p>
            <a:pPr lvl="1"/>
            <a:r>
              <a:rPr lang="en-US" dirty="0" smtClean="0"/>
              <a:t>Multilayer </a:t>
            </a:r>
            <a:r>
              <a:rPr lang="en-US" dirty="0"/>
              <a:t>perceptron </a:t>
            </a:r>
            <a:r>
              <a:rPr lang="en-US" dirty="0" smtClean="0"/>
              <a:t>classifier</a:t>
            </a:r>
          </a:p>
          <a:p>
            <a:r>
              <a:rPr lang="en-US" dirty="0"/>
              <a:t>To use </a:t>
            </a:r>
            <a:r>
              <a:rPr lang="en-US" dirty="0" err="1"/>
              <a:t>MLlib</a:t>
            </a:r>
            <a:r>
              <a:rPr lang="en-US" dirty="0"/>
              <a:t> in Python, you will need NumPy version 1.4 or </a:t>
            </a:r>
            <a:r>
              <a:rPr lang="en-US" dirty="0" smtClean="0"/>
              <a:t>newer</a:t>
            </a:r>
          </a:p>
        </p:txBody>
      </p:sp>
    </p:spTree>
    <p:extLst>
      <p:ext uri="{BB962C8B-B14F-4D97-AF65-F5344CB8AC3E}">
        <p14:creationId xmlns:p14="http://schemas.microsoft.com/office/powerpoint/2010/main" val="2128579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17266544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55813"/>
            <a:ext cx="10364451" cy="1596177"/>
          </a:xfrm>
        </p:spPr>
        <p:txBody>
          <a:bodyPr/>
          <a:lstStyle/>
          <a:p>
            <a:r>
              <a:rPr lang="en-US" dirty="0" err="1" smtClean="0"/>
              <a:t>Rdd</a:t>
            </a:r>
            <a:r>
              <a:rPr lang="en-US" dirty="0" smtClean="0"/>
              <a:t> </a:t>
            </a:r>
            <a:r>
              <a:rPr lang="en-US" dirty="0" err="1" smtClean="0"/>
              <a:t>persistance</a:t>
            </a:r>
            <a:r>
              <a:rPr lang="en-US" dirty="0" smtClean="0"/>
              <a:t> and caching</a:t>
            </a:r>
            <a:endParaRPr lang="en-US" dirty="0"/>
          </a:p>
        </p:txBody>
      </p:sp>
      <p:sp>
        <p:nvSpPr>
          <p:cNvPr id="5" name="Content Placeholder 4"/>
          <p:cNvSpPr>
            <a:spLocks noGrp="1"/>
          </p:cNvSpPr>
          <p:nvPr>
            <p:ph sz="quarter" idx="13"/>
          </p:nvPr>
        </p:nvSpPr>
        <p:spPr>
          <a:xfrm>
            <a:off x="93164" y="1195758"/>
            <a:ext cx="10363826" cy="4947138"/>
          </a:xfrm>
        </p:spPr>
        <p:txBody>
          <a:bodyPr>
            <a:noAutofit/>
          </a:bodyPr>
          <a:lstStyle/>
          <a:p>
            <a:r>
              <a:rPr lang="en-US" sz="1600" dirty="0" smtClean="0"/>
              <a:t>spark allows to persist datasets in memory as well as memory/disk (split in a specified proportion controlled in </a:t>
            </a:r>
            <a:r>
              <a:rPr lang="en-US" sz="1600" dirty="0" err="1" smtClean="0"/>
              <a:t>config</a:t>
            </a:r>
            <a:r>
              <a:rPr lang="en-US" sz="1600" dirty="0" smtClean="0"/>
              <a:t>)</a:t>
            </a:r>
            <a:endParaRPr lang="en-US" sz="1600" dirty="0"/>
          </a:p>
          <a:p>
            <a:r>
              <a:rPr lang="en-US" sz="1600" dirty="0" err="1"/>
              <a:t>PySpark</a:t>
            </a:r>
            <a:r>
              <a:rPr lang="en-US" sz="1600" dirty="0"/>
              <a:t> uses </a:t>
            </a:r>
            <a:r>
              <a:rPr lang="en-US" sz="1600" dirty="0" err="1"/>
              <a:t>cPickle</a:t>
            </a:r>
            <a:r>
              <a:rPr lang="en-US" sz="1600" dirty="0"/>
              <a:t> for serializing data</a:t>
            </a:r>
            <a:endParaRPr lang="en-US" sz="1600" dirty="0" smtClean="0"/>
          </a:p>
        </p:txBody>
      </p:sp>
      <p:pic>
        <p:nvPicPr>
          <p:cNvPr id="3" name="Picture 2"/>
          <p:cNvPicPr>
            <a:picLocks noChangeAspect="1"/>
          </p:cNvPicPr>
          <p:nvPr/>
        </p:nvPicPr>
        <p:blipFill>
          <a:blip r:embed="rId3"/>
          <a:stretch>
            <a:fillRect/>
          </a:stretch>
        </p:blipFill>
        <p:spPr>
          <a:xfrm>
            <a:off x="2074675" y="2309447"/>
            <a:ext cx="7960280" cy="4498918"/>
          </a:xfrm>
          <a:prstGeom prst="rect">
            <a:avLst/>
          </a:prstGeom>
        </p:spPr>
      </p:pic>
      <p:sp>
        <p:nvSpPr>
          <p:cNvPr id="4" name="TextBox 3"/>
          <p:cNvSpPr txBox="1"/>
          <p:nvPr/>
        </p:nvSpPr>
        <p:spPr>
          <a:xfrm>
            <a:off x="8240230" y="6475227"/>
            <a:ext cx="1792222" cy="338554"/>
          </a:xfrm>
          <a:prstGeom prst="rect">
            <a:avLst/>
          </a:prstGeom>
          <a:noFill/>
        </p:spPr>
        <p:txBody>
          <a:bodyPr wrap="none" rtlCol="0">
            <a:spAutoFit/>
          </a:bodyPr>
          <a:lstStyle/>
          <a:p>
            <a:r>
              <a:rPr lang="en-US" sz="1600" dirty="0" smtClean="0">
                <a:solidFill>
                  <a:srgbClr val="0070C0"/>
                </a:solidFill>
              </a:rPr>
              <a:t>From Spark Manual</a:t>
            </a:r>
            <a:endParaRPr lang="en-US" sz="1600" dirty="0">
              <a:solidFill>
                <a:srgbClr val="0070C0"/>
              </a:solidFill>
            </a:endParaRPr>
          </a:p>
        </p:txBody>
      </p:sp>
      <p:sp>
        <p:nvSpPr>
          <p:cNvPr id="6" name="Rectangle 5"/>
          <p:cNvSpPr/>
          <p:nvPr/>
        </p:nvSpPr>
        <p:spPr>
          <a:xfrm>
            <a:off x="93164" y="6431021"/>
            <a:ext cx="3090303" cy="369332"/>
          </a:xfrm>
          <a:prstGeom prst="rect">
            <a:avLst/>
          </a:prstGeom>
        </p:spPr>
        <p:txBody>
          <a:bodyPr wrap="square">
            <a:spAutoFit/>
          </a:bodyPr>
          <a:lstStyle/>
          <a:p>
            <a:r>
              <a:rPr lang="en-US" i="1">
                <a:solidFill>
                  <a:srgbClr val="FF0000"/>
                </a:solidFill>
              </a:rPr>
              <a:t>Back to Notebook/exercise</a:t>
            </a:r>
            <a:endParaRPr lang="en-US" i="1" dirty="0">
              <a:solidFill>
                <a:srgbClr val="FF0000"/>
              </a:solidFill>
            </a:endParaRPr>
          </a:p>
        </p:txBody>
      </p:sp>
    </p:spTree>
    <p:extLst>
      <p:ext uri="{BB962C8B-B14F-4D97-AF65-F5344CB8AC3E}">
        <p14:creationId xmlns:p14="http://schemas.microsoft.com/office/powerpoint/2010/main" val="1742495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9877"/>
            <a:ext cx="10364451" cy="1596177"/>
          </a:xfrm>
        </p:spPr>
        <p:txBody>
          <a:bodyPr/>
          <a:lstStyle/>
          <a:p>
            <a:r>
              <a:rPr lang="en-US" dirty="0" smtClean="0"/>
              <a:t>More on machine learning with spark</a:t>
            </a:r>
            <a:endParaRPr lang="en-US" dirty="0"/>
          </a:p>
        </p:txBody>
      </p:sp>
      <p:sp>
        <p:nvSpPr>
          <p:cNvPr id="3" name="Content Placeholder 2"/>
          <p:cNvSpPr>
            <a:spLocks noGrp="1"/>
          </p:cNvSpPr>
          <p:nvPr>
            <p:ph sz="quarter" idx="13"/>
          </p:nvPr>
        </p:nvSpPr>
        <p:spPr>
          <a:xfrm>
            <a:off x="913774" y="1320800"/>
            <a:ext cx="10363826" cy="4978400"/>
          </a:xfrm>
        </p:spPr>
        <p:txBody>
          <a:bodyPr>
            <a:normAutofit/>
          </a:bodyPr>
          <a:lstStyle/>
          <a:p>
            <a:r>
              <a:rPr lang="en-US" dirty="0"/>
              <a:t>The </a:t>
            </a:r>
            <a:r>
              <a:rPr lang="en-US" dirty="0" err="1"/>
              <a:t>spark.ml</a:t>
            </a:r>
            <a:r>
              <a:rPr lang="en-US" dirty="0"/>
              <a:t> package aims to provide a uniform set of high-level APIs built on top of DataFrames that help users create and tune practical machine learning pipelines. See the algorithm guides section below for guides on sub-packages of spark.ml, including feature transformers unique to the Pipelines API, ensembles, and more</a:t>
            </a:r>
            <a:r>
              <a:rPr lang="en-US" dirty="0" smtClean="0"/>
              <a:t>.</a:t>
            </a:r>
          </a:p>
          <a:p>
            <a:r>
              <a:rPr lang="en-US" dirty="0" smtClean="0"/>
              <a:t>Spark </a:t>
            </a:r>
            <a:r>
              <a:rPr lang="en-US" dirty="0"/>
              <a:t>ML standardizes APIs for machine learning algorithms to make it easier to combine multiple algorithms into a single pipeline, or workflow. </a:t>
            </a:r>
            <a:endParaRPr lang="en-US" dirty="0" smtClean="0"/>
          </a:p>
          <a:p>
            <a:r>
              <a:rPr lang="en-US" dirty="0" smtClean="0"/>
              <a:t>pipeline </a:t>
            </a:r>
            <a:r>
              <a:rPr lang="en-US" dirty="0"/>
              <a:t>concept is mostly inspired by the </a:t>
            </a:r>
            <a:r>
              <a:rPr lang="en-US" dirty="0">
                <a:hlinkClick r:id="rId2"/>
              </a:rPr>
              <a:t>scikit-learn </a:t>
            </a:r>
            <a:r>
              <a:rPr lang="en-US" dirty="0" smtClean="0">
                <a:hlinkClick r:id="rId2"/>
              </a:rPr>
              <a:t>projecT</a:t>
            </a:r>
            <a:endParaRPr lang="en-US" dirty="0">
              <a:hlinkClick r:id="rId2"/>
            </a:endParaRPr>
          </a:p>
        </p:txBody>
      </p:sp>
    </p:spTree>
    <p:extLst>
      <p:ext uri="{BB962C8B-B14F-4D97-AF65-F5344CB8AC3E}">
        <p14:creationId xmlns:p14="http://schemas.microsoft.com/office/powerpoint/2010/main" val="1154928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machine learning with spark</a:t>
            </a:r>
            <a:endParaRPr lang="en-US" dirty="0"/>
          </a:p>
        </p:txBody>
      </p:sp>
      <p:sp>
        <p:nvSpPr>
          <p:cNvPr id="3" name="Content Placeholder 2"/>
          <p:cNvSpPr>
            <a:spLocks noGrp="1"/>
          </p:cNvSpPr>
          <p:nvPr>
            <p:ph sz="quarter" idx="13"/>
          </p:nvPr>
        </p:nvSpPr>
        <p:spPr>
          <a:xfrm>
            <a:off x="913774" y="1910080"/>
            <a:ext cx="10363826" cy="4653280"/>
          </a:xfrm>
        </p:spPr>
        <p:txBody>
          <a:bodyPr>
            <a:normAutofit fontScale="92500" lnSpcReduction="20000"/>
          </a:bodyPr>
          <a:lstStyle/>
          <a:p>
            <a:r>
              <a:rPr lang="en-US" b="1" dirty="0"/>
              <a:t>DataFrame</a:t>
            </a:r>
            <a:r>
              <a:rPr lang="en-US" dirty="0"/>
              <a:t>: Spark ML uses DataFrame from Spark SQL as an ML dataset, which can hold a variety of data types. E.g., a DataFrame could have different columns storing text, feature vectors, true labels, and predictions.</a:t>
            </a:r>
          </a:p>
          <a:p>
            <a:r>
              <a:rPr lang="en-US" b="1" dirty="0"/>
              <a:t>Transformer</a:t>
            </a:r>
            <a:r>
              <a:rPr lang="en-US" dirty="0"/>
              <a:t>: A Transformer is an algorithm which can transform one DataFrame into another DataFrame. E.g., an ML model is a Transformer which transforms DataFrame with features into a DataFrame with predictions.</a:t>
            </a:r>
            <a:endParaRPr lang="en-US" dirty="0">
              <a:hlinkClick r:id="rId2"/>
            </a:endParaRPr>
          </a:p>
          <a:p>
            <a:r>
              <a:rPr lang="en-US" b="1" dirty="0"/>
              <a:t>Estimator</a:t>
            </a:r>
            <a:r>
              <a:rPr lang="en-US" dirty="0"/>
              <a:t>: An Estimator is an algorithm which can be fit on a DataFrame to produce a Transformer. E.g., a learning algorithm is an Estimator which trains on a DataFrame and produces a </a:t>
            </a:r>
            <a:r>
              <a:rPr lang="en-US" dirty="0" smtClean="0"/>
              <a:t>model</a:t>
            </a:r>
            <a:endParaRPr lang="en-US" dirty="0">
              <a:hlinkClick r:id="rId3"/>
            </a:endParaRPr>
          </a:p>
          <a:p>
            <a:r>
              <a:rPr lang="en-US" b="1" dirty="0"/>
              <a:t>Pipeline</a:t>
            </a:r>
            <a:r>
              <a:rPr lang="en-US" dirty="0"/>
              <a:t>: A Pipeline chains multiple Transformers and Estimators together to specify an ML </a:t>
            </a:r>
            <a:r>
              <a:rPr lang="en-US" dirty="0" smtClean="0"/>
              <a:t>workfloW</a:t>
            </a:r>
            <a:endParaRPr lang="en-US" dirty="0">
              <a:hlinkClick r:id="rId4"/>
            </a:endParaRPr>
          </a:p>
          <a:p>
            <a:r>
              <a:rPr lang="en-US" b="1" dirty="0"/>
              <a:t>Parameter</a:t>
            </a:r>
            <a:r>
              <a:rPr lang="en-US" dirty="0"/>
              <a:t>: All Transformers and Estimators now share a common API </a:t>
            </a:r>
            <a:r>
              <a:rPr lang="en-US" dirty="0" smtClean="0"/>
              <a:t>for specifying </a:t>
            </a:r>
            <a:r>
              <a:rPr lang="en-US" dirty="0"/>
              <a:t>parameters.</a:t>
            </a:r>
          </a:p>
        </p:txBody>
      </p:sp>
    </p:spTree>
    <p:extLst>
      <p:ext uri="{BB962C8B-B14F-4D97-AF65-F5344CB8AC3E}">
        <p14:creationId xmlns:p14="http://schemas.microsoft.com/office/powerpoint/2010/main" val="14633900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sz="quarter" idx="13"/>
          </p:nvPr>
        </p:nvSpPr>
        <p:spPr/>
        <p:txBody>
          <a:bodyPr>
            <a:normAutofit fontScale="92500" lnSpcReduction="10000"/>
          </a:bodyPr>
          <a:lstStyle/>
          <a:p>
            <a:r>
              <a:rPr lang="en-US" dirty="0"/>
              <a:t>RDD research paper: </a:t>
            </a:r>
          </a:p>
          <a:p>
            <a:pPr lvl="1"/>
            <a:r>
              <a:rPr lang="en-US" dirty="0">
                <a:hlinkClick r:id="rId2"/>
              </a:rPr>
              <a:t>http://www.cs.berkeley.edu/~matei/papers/2012/nddi_spark.pdf</a:t>
            </a:r>
            <a:endParaRPr lang="en-US" dirty="0"/>
          </a:p>
          <a:p>
            <a:r>
              <a:rPr lang="en-US" dirty="0"/>
              <a:t>Spark via </a:t>
            </a:r>
            <a:r>
              <a:rPr lang="en-US" dirty="0" err="1"/>
              <a:t>slurm</a:t>
            </a:r>
            <a:r>
              <a:rPr lang="en-US" dirty="0"/>
              <a:t> at </a:t>
            </a:r>
            <a:r>
              <a:rPr lang="en-US" dirty="0" err="1"/>
              <a:t>princeton</a:t>
            </a:r>
            <a:r>
              <a:rPr lang="en-US" dirty="0"/>
              <a:t>: </a:t>
            </a:r>
          </a:p>
          <a:p>
            <a:pPr lvl="1"/>
            <a:r>
              <a:rPr lang="en-US" dirty="0">
                <a:hlinkClick r:id="rId3"/>
              </a:rPr>
              <a:t>https://www.princeton.edu/researchcomputing/faq/spark-via-slurm/</a:t>
            </a:r>
            <a:endParaRPr lang="en-US" dirty="0"/>
          </a:p>
          <a:p>
            <a:pPr lvl="1"/>
            <a:r>
              <a:rPr lang="en-US" dirty="0">
                <a:hlinkClick r:id="rId4"/>
              </a:rPr>
              <a:t>https://www.princeton.edu/researchcomputing/computational-hardware/hadoop/spark-memory/</a:t>
            </a:r>
            <a:endParaRPr lang="en-US" dirty="0"/>
          </a:p>
          <a:p>
            <a:r>
              <a:rPr lang="en-US" dirty="0"/>
              <a:t>Other resources: </a:t>
            </a:r>
          </a:p>
          <a:p>
            <a:pPr lvl="1"/>
            <a:r>
              <a:rPr lang="en-US" dirty="0">
                <a:hlinkClick r:id="rId5"/>
              </a:rPr>
              <a:t>https://amplab.cs.berkeley.edu/for-big-data-moores-law-means-better-decisions</a:t>
            </a:r>
            <a:endParaRPr lang="en-US" dirty="0"/>
          </a:p>
          <a:p>
            <a:pPr lvl="1"/>
            <a:r>
              <a:rPr lang="en-US" dirty="0"/>
              <a:t>https://</a:t>
            </a:r>
            <a:r>
              <a:rPr lang="en-US" dirty="0" err="1" smtClean="0"/>
              <a:t>www.chrisstucchio.com</a:t>
            </a:r>
            <a:r>
              <a:rPr lang="en-US" dirty="0" smtClean="0"/>
              <a:t>/blog/2013/</a:t>
            </a:r>
            <a:r>
              <a:rPr lang="en-US" dirty="0" err="1" smtClean="0"/>
              <a:t>hadoop_hatred.html</a:t>
            </a:r>
            <a:endParaRPr lang="en-US" dirty="0"/>
          </a:p>
        </p:txBody>
      </p:sp>
    </p:spTree>
    <p:extLst>
      <p:ext uri="{BB962C8B-B14F-4D97-AF65-F5344CB8AC3E}">
        <p14:creationId xmlns:p14="http://schemas.microsoft.com/office/powerpoint/2010/main" val="1371205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151157"/>
            <a:ext cx="10364451" cy="1596177"/>
          </a:xfrm>
        </p:spPr>
        <p:txBody>
          <a:bodyPr/>
          <a:lstStyle/>
          <a:p>
            <a:r>
              <a:rPr lang="en-US" dirty="0" smtClean="0"/>
              <a:t>Outline</a:t>
            </a:r>
            <a:endParaRPr lang="en-US" dirty="0"/>
          </a:p>
        </p:txBody>
      </p:sp>
      <p:sp>
        <p:nvSpPr>
          <p:cNvPr id="3" name="Content Placeholder 2"/>
          <p:cNvSpPr>
            <a:spLocks noGrp="1"/>
          </p:cNvSpPr>
          <p:nvPr>
            <p:ph sz="quarter" idx="13"/>
          </p:nvPr>
        </p:nvSpPr>
        <p:spPr>
          <a:xfrm>
            <a:off x="913774" y="1483360"/>
            <a:ext cx="10363826" cy="5212408"/>
          </a:xfrm>
        </p:spPr>
        <p:txBody>
          <a:bodyPr>
            <a:normAutofit fontScale="85000" lnSpcReduction="20000"/>
          </a:bodyPr>
          <a:lstStyle/>
          <a:p>
            <a:r>
              <a:rPr lang="en-US" dirty="0"/>
              <a:t>Big Data: the big picture</a:t>
            </a:r>
          </a:p>
          <a:p>
            <a:r>
              <a:rPr lang="en-US" dirty="0"/>
              <a:t>Spark history, Hadoop</a:t>
            </a:r>
          </a:p>
          <a:p>
            <a:r>
              <a:rPr lang="en-US" dirty="0"/>
              <a:t>Spark software stack and </a:t>
            </a:r>
            <a:r>
              <a:rPr lang="en-US" dirty="0" err="1"/>
              <a:t>APi</a:t>
            </a:r>
            <a:r>
              <a:rPr lang="en-US" sz="1300" dirty="0" err="1"/>
              <a:t>s</a:t>
            </a:r>
            <a:endParaRPr lang="en-US" sz="1300" dirty="0"/>
          </a:p>
          <a:p>
            <a:r>
              <a:rPr lang="en-US" dirty="0"/>
              <a:t>Spark installation and documentation</a:t>
            </a:r>
          </a:p>
          <a:p>
            <a:r>
              <a:rPr lang="en-US" dirty="0"/>
              <a:t>From python to </a:t>
            </a:r>
            <a:r>
              <a:rPr lang="en-US" dirty="0" err="1"/>
              <a:t>pyspark</a:t>
            </a:r>
            <a:r>
              <a:rPr lang="en-US" dirty="0"/>
              <a:t>: lambdas, map, filter</a:t>
            </a:r>
          </a:p>
          <a:p>
            <a:r>
              <a:rPr lang="en-US" dirty="0"/>
              <a:t>Spark programming model: </a:t>
            </a:r>
            <a:r>
              <a:rPr lang="en-US" dirty="0" err="1"/>
              <a:t>Rdd</a:t>
            </a:r>
            <a:r>
              <a:rPr lang="en-US" sz="1300" dirty="0" err="1"/>
              <a:t>s</a:t>
            </a:r>
            <a:r>
              <a:rPr lang="en-US" dirty="0"/>
              <a:t>, transformations and actions</a:t>
            </a:r>
          </a:p>
          <a:p>
            <a:r>
              <a:rPr lang="en-US" dirty="0"/>
              <a:t>Spark SQL and data frames</a:t>
            </a:r>
          </a:p>
          <a:p>
            <a:r>
              <a:rPr lang="en-US" dirty="0" err="1"/>
              <a:t>Dataframes</a:t>
            </a:r>
            <a:r>
              <a:rPr lang="en-US" dirty="0"/>
              <a:t> and User defined functions (UDFs)</a:t>
            </a:r>
          </a:p>
          <a:p>
            <a:r>
              <a:rPr lang="en-US" dirty="0"/>
              <a:t>Ingesting data into an RDD, </a:t>
            </a:r>
            <a:r>
              <a:rPr lang="en-US" dirty="0" err="1"/>
              <a:t>dataframe</a:t>
            </a:r>
            <a:r>
              <a:rPr lang="en-US" dirty="0"/>
              <a:t> or dataset: CSV, JSON, AVRO, Parquet</a:t>
            </a:r>
          </a:p>
          <a:p>
            <a:r>
              <a:rPr lang="en-US" dirty="0"/>
              <a:t>Running Spark via </a:t>
            </a:r>
            <a:r>
              <a:rPr lang="en-US" dirty="0" err="1"/>
              <a:t>Slurm</a:t>
            </a:r>
            <a:r>
              <a:rPr lang="en-US" dirty="0"/>
              <a:t> on a cluster</a:t>
            </a:r>
          </a:p>
          <a:p>
            <a:r>
              <a:rPr lang="en-US" dirty="0"/>
              <a:t>Caching, partitioning</a:t>
            </a:r>
          </a:p>
          <a:p>
            <a:r>
              <a:rPr lang="en-US" dirty="0"/>
              <a:t>Broadcast and accumulator variables</a:t>
            </a:r>
          </a:p>
          <a:p>
            <a:r>
              <a:rPr lang="en-US" dirty="0"/>
              <a:t>Spark’s machine learning library</a:t>
            </a:r>
          </a:p>
        </p:txBody>
      </p:sp>
    </p:spTree>
    <p:extLst>
      <p:ext uri="{BB962C8B-B14F-4D97-AF65-F5344CB8AC3E}">
        <p14:creationId xmlns:p14="http://schemas.microsoft.com/office/powerpoint/2010/main" val="4831987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72825"/>
            <a:ext cx="10364451" cy="1596177"/>
          </a:xfrm>
        </p:spPr>
        <p:txBody>
          <a:bodyPr/>
          <a:lstStyle/>
          <a:p>
            <a:r>
              <a:rPr lang="en-US" dirty="0" smtClean="0"/>
              <a:t>What is big data?</a:t>
            </a:r>
            <a:endParaRPr lang="en-US" dirty="0"/>
          </a:p>
        </p:txBody>
      </p:sp>
      <p:sp>
        <p:nvSpPr>
          <p:cNvPr id="3" name="Content Placeholder 2"/>
          <p:cNvSpPr>
            <a:spLocks noGrp="1"/>
          </p:cNvSpPr>
          <p:nvPr>
            <p:ph sz="quarter" idx="13"/>
          </p:nvPr>
        </p:nvSpPr>
        <p:spPr>
          <a:xfrm>
            <a:off x="0" y="1669002"/>
            <a:ext cx="12192000" cy="5085759"/>
          </a:xfrm>
        </p:spPr>
        <p:txBody>
          <a:bodyPr>
            <a:normAutofit/>
          </a:bodyPr>
          <a:lstStyle/>
          <a:p>
            <a:r>
              <a:rPr lang="en-US" dirty="0" smtClean="0"/>
              <a:t>`Big data` is an umbrella term referring to tools and methods intended to work with data </a:t>
            </a:r>
            <a:r>
              <a:rPr lang="en-US" dirty="0"/>
              <a:t>sets so large or complex that traditional data processing applications are </a:t>
            </a:r>
            <a:r>
              <a:rPr lang="en-US" dirty="0" smtClean="0"/>
              <a:t>inadequate </a:t>
            </a:r>
          </a:p>
          <a:p>
            <a:pPr lvl="1"/>
            <a:r>
              <a:rPr lang="en-US" dirty="0" smtClean="0"/>
              <a:t>Challenges working with such datasets include </a:t>
            </a:r>
            <a:r>
              <a:rPr lang="en-US" dirty="0"/>
              <a:t>analysis, </a:t>
            </a:r>
            <a:r>
              <a:rPr lang="en-US" dirty="0" smtClean="0"/>
              <a:t>search</a:t>
            </a:r>
            <a:r>
              <a:rPr lang="en-US" dirty="0"/>
              <a:t>, </a:t>
            </a:r>
            <a:r>
              <a:rPr lang="en-US" dirty="0" smtClean="0"/>
              <a:t>storage</a:t>
            </a:r>
            <a:r>
              <a:rPr lang="en-US" dirty="0"/>
              <a:t>, transfer, </a:t>
            </a:r>
            <a:r>
              <a:rPr lang="en-US" dirty="0" smtClean="0"/>
              <a:t>and visualization</a:t>
            </a:r>
          </a:p>
          <a:p>
            <a:r>
              <a:rPr lang="en-US" dirty="0" smtClean="0"/>
              <a:t>Big data is everywhere: Digital filmmaking, satellite imaging data, seismic data, financial market data, music databases, governmental databases, social networking data, proton collision data…</a:t>
            </a:r>
          </a:p>
        </p:txBody>
      </p:sp>
      <p:pic>
        <p:nvPicPr>
          <p:cNvPr id="19" name="Picture 18"/>
          <p:cNvPicPr>
            <a:picLocks noChangeAspect="1"/>
          </p:cNvPicPr>
          <p:nvPr/>
        </p:nvPicPr>
        <p:blipFill>
          <a:blip r:embed="rId3"/>
          <a:stretch>
            <a:fillRect/>
          </a:stretch>
        </p:blipFill>
        <p:spPr>
          <a:xfrm>
            <a:off x="209550" y="4790209"/>
            <a:ext cx="1907117" cy="1044823"/>
          </a:xfrm>
          <a:prstGeom prst="rect">
            <a:avLst/>
          </a:prstGeom>
        </p:spPr>
      </p:pic>
      <p:pic>
        <p:nvPicPr>
          <p:cNvPr id="20" name="Picture 19"/>
          <p:cNvPicPr>
            <a:picLocks noChangeAspect="1"/>
          </p:cNvPicPr>
          <p:nvPr/>
        </p:nvPicPr>
        <p:blipFill>
          <a:blip r:embed="rId4"/>
          <a:stretch>
            <a:fillRect/>
          </a:stretch>
        </p:blipFill>
        <p:spPr>
          <a:xfrm>
            <a:off x="2116667" y="3898552"/>
            <a:ext cx="2091267" cy="758928"/>
          </a:xfrm>
          <a:prstGeom prst="rect">
            <a:avLst/>
          </a:prstGeom>
        </p:spPr>
      </p:pic>
      <p:pic>
        <p:nvPicPr>
          <p:cNvPr id="21" name="Picture 20"/>
          <p:cNvPicPr>
            <a:picLocks noChangeAspect="1"/>
          </p:cNvPicPr>
          <p:nvPr/>
        </p:nvPicPr>
        <p:blipFill>
          <a:blip r:embed="rId5"/>
          <a:stretch>
            <a:fillRect/>
          </a:stretch>
        </p:blipFill>
        <p:spPr>
          <a:xfrm>
            <a:off x="2326217" y="5835032"/>
            <a:ext cx="1765651" cy="919728"/>
          </a:xfrm>
          <a:prstGeom prst="rect">
            <a:avLst/>
          </a:prstGeom>
        </p:spPr>
      </p:pic>
      <p:pic>
        <p:nvPicPr>
          <p:cNvPr id="22" name="Picture 21"/>
          <p:cNvPicPr>
            <a:picLocks noChangeAspect="1"/>
          </p:cNvPicPr>
          <p:nvPr/>
        </p:nvPicPr>
        <p:blipFill>
          <a:blip r:embed="rId6"/>
          <a:stretch>
            <a:fillRect/>
          </a:stretch>
        </p:blipFill>
        <p:spPr>
          <a:xfrm>
            <a:off x="6616699" y="3903556"/>
            <a:ext cx="2533650" cy="687789"/>
          </a:xfrm>
          <a:prstGeom prst="rect">
            <a:avLst/>
          </a:prstGeom>
        </p:spPr>
      </p:pic>
      <p:pic>
        <p:nvPicPr>
          <p:cNvPr id="23" name="Picture 22"/>
          <p:cNvPicPr>
            <a:picLocks noChangeAspect="1"/>
          </p:cNvPicPr>
          <p:nvPr/>
        </p:nvPicPr>
        <p:blipFill>
          <a:blip r:embed="rId7"/>
          <a:stretch>
            <a:fillRect/>
          </a:stretch>
        </p:blipFill>
        <p:spPr>
          <a:xfrm>
            <a:off x="4442884" y="5835032"/>
            <a:ext cx="2622551" cy="932153"/>
          </a:xfrm>
          <a:prstGeom prst="rect">
            <a:avLst/>
          </a:prstGeom>
        </p:spPr>
      </p:pic>
      <p:pic>
        <p:nvPicPr>
          <p:cNvPr id="24" name="Picture 23"/>
          <p:cNvPicPr>
            <a:picLocks noChangeAspect="1"/>
          </p:cNvPicPr>
          <p:nvPr/>
        </p:nvPicPr>
        <p:blipFill>
          <a:blip r:embed="rId8"/>
          <a:stretch>
            <a:fillRect/>
          </a:stretch>
        </p:blipFill>
        <p:spPr>
          <a:xfrm>
            <a:off x="4620682" y="3832417"/>
            <a:ext cx="1488017" cy="1251149"/>
          </a:xfrm>
          <a:prstGeom prst="rect">
            <a:avLst/>
          </a:prstGeom>
        </p:spPr>
      </p:pic>
      <p:pic>
        <p:nvPicPr>
          <p:cNvPr id="25" name="Picture 24"/>
          <p:cNvPicPr>
            <a:picLocks noChangeAspect="1"/>
          </p:cNvPicPr>
          <p:nvPr/>
        </p:nvPicPr>
        <p:blipFill>
          <a:blip r:embed="rId9"/>
          <a:stretch>
            <a:fillRect/>
          </a:stretch>
        </p:blipFill>
        <p:spPr>
          <a:xfrm>
            <a:off x="9509123" y="4078389"/>
            <a:ext cx="1162051" cy="1162051"/>
          </a:xfrm>
          <a:prstGeom prst="rect">
            <a:avLst/>
          </a:prstGeom>
        </p:spPr>
      </p:pic>
      <p:pic>
        <p:nvPicPr>
          <p:cNvPr id="27" name="Picture 26"/>
          <p:cNvPicPr>
            <a:picLocks noChangeAspect="1"/>
          </p:cNvPicPr>
          <p:nvPr/>
        </p:nvPicPr>
        <p:blipFill>
          <a:blip r:embed="rId10"/>
          <a:stretch>
            <a:fillRect/>
          </a:stretch>
        </p:blipFill>
        <p:spPr>
          <a:xfrm>
            <a:off x="7286095" y="5559103"/>
            <a:ext cx="1431925" cy="1195657"/>
          </a:xfrm>
          <a:prstGeom prst="rect">
            <a:avLst/>
          </a:prstGeom>
        </p:spPr>
      </p:pic>
      <p:pic>
        <p:nvPicPr>
          <p:cNvPr id="28" name="Picture 27"/>
          <p:cNvPicPr>
            <a:picLocks noChangeAspect="1"/>
          </p:cNvPicPr>
          <p:nvPr/>
        </p:nvPicPr>
        <p:blipFill>
          <a:blip r:embed="rId11"/>
          <a:stretch>
            <a:fillRect/>
          </a:stretch>
        </p:blipFill>
        <p:spPr>
          <a:xfrm>
            <a:off x="9267824" y="5464314"/>
            <a:ext cx="2324101" cy="1077538"/>
          </a:xfrm>
          <a:prstGeom prst="rect">
            <a:avLst/>
          </a:prstGeom>
        </p:spPr>
      </p:pic>
    </p:spTree>
    <p:extLst>
      <p:ext uri="{BB962C8B-B14F-4D97-AF65-F5344CB8AC3E}">
        <p14:creationId xmlns:p14="http://schemas.microsoft.com/office/powerpoint/2010/main" val="671120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&amp; data scale considerations</a:t>
            </a:r>
            <a:endParaRPr lang="en-US" dirty="0"/>
          </a:p>
        </p:txBody>
      </p:sp>
      <p:cxnSp>
        <p:nvCxnSpPr>
          <p:cNvPr id="4" name="Straight Arrow Connector 3"/>
          <p:cNvCxnSpPr/>
          <p:nvPr/>
        </p:nvCxnSpPr>
        <p:spPr>
          <a:xfrm>
            <a:off x="338667" y="5994399"/>
            <a:ext cx="114300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743202" y="6316133"/>
            <a:ext cx="795411" cy="369332"/>
          </a:xfrm>
          <a:prstGeom prst="rect">
            <a:avLst/>
          </a:prstGeom>
          <a:noFill/>
        </p:spPr>
        <p:txBody>
          <a:bodyPr wrap="none" rtlCol="0">
            <a:spAutoFit/>
          </a:bodyPr>
          <a:lstStyle/>
          <a:p>
            <a:r>
              <a:rPr lang="en-US" dirty="0" smtClean="0"/>
              <a:t>10 GB</a:t>
            </a:r>
            <a:endParaRPr lang="en-US" dirty="0"/>
          </a:p>
        </p:txBody>
      </p:sp>
      <p:sp>
        <p:nvSpPr>
          <p:cNvPr id="7" name="TextBox 6"/>
          <p:cNvSpPr txBox="1"/>
          <p:nvPr/>
        </p:nvSpPr>
        <p:spPr>
          <a:xfrm>
            <a:off x="8953546" y="6248399"/>
            <a:ext cx="591829" cy="369332"/>
          </a:xfrm>
          <a:prstGeom prst="rect">
            <a:avLst/>
          </a:prstGeom>
          <a:noFill/>
        </p:spPr>
        <p:txBody>
          <a:bodyPr wrap="none" rtlCol="0">
            <a:spAutoFit/>
          </a:bodyPr>
          <a:lstStyle/>
          <a:p>
            <a:r>
              <a:rPr lang="en-US" dirty="0" smtClean="0"/>
              <a:t>1 TB</a:t>
            </a:r>
            <a:endParaRPr lang="en-US" dirty="0"/>
          </a:p>
        </p:txBody>
      </p:sp>
      <p:sp>
        <p:nvSpPr>
          <p:cNvPr id="8" name="TextBox 7"/>
          <p:cNvSpPr txBox="1"/>
          <p:nvPr/>
        </p:nvSpPr>
        <p:spPr>
          <a:xfrm>
            <a:off x="10778161" y="6333066"/>
            <a:ext cx="1303562" cy="369332"/>
          </a:xfrm>
          <a:prstGeom prst="rect">
            <a:avLst/>
          </a:prstGeom>
          <a:noFill/>
        </p:spPr>
        <p:txBody>
          <a:bodyPr wrap="none" rtlCol="0">
            <a:spAutoFit/>
          </a:bodyPr>
          <a:lstStyle/>
          <a:p>
            <a:r>
              <a:rPr lang="en-US" smtClean="0"/>
              <a:t>Dataset size</a:t>
            </a:r>
            <a:endParaRPr lang="en-US" dirty="0"/>
          </a:p>
        </p:txBody>
      </p:sp>
      <p:cxnSp>
        <p:nvCxnSpPr>
          <p:cNvPr id="10" name="Straight Connector 9"/>
          <p:cNvCxnSpPr/>
          <p:nvPr/>
        </p:nvCxnSpPr>
        <p:spPr>
          <a:xfrm flipV="1">
            <a:off x="3183466" y="5808132"/>
            <a:ext cx="0" cy="406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211729" y="5740397"/>
            <a:ext cx="0" cy="406401"/>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5734" y="5096930"/>
            <a:ext cx="2288703" cy="1477328"/>
          </a:xfrm>
          <a:prstGeom prst="rect">
            <a:avLst/>
          </a:prstGeom>
          <a:noFill/>
        </p:spPr>
        <p:txBody>
          <a:bodyPr wrap="none" rtlCol="0">
            <a:spAutoFit/>
          </a:bodyPr>
          <a:lstStyle/>
          <a:p>
            <a:r>
              <a:rPr lang="en-US" dirty="0" smtClean="0"/>
              <a:t>Shell commands: </a:t>
            </a:r>
            <a:br>
              <a:rPr lang="en-US" dirty="0" smtClean="0"/>
            </a:br>
            <a:r>
              <a:rPr lang="en-US" dirty="0" err="1" smtClean="0"/>
              <a:t>grep</a:t>
            </a:r>
            <a:r>
              <a:rPr lang="en-US" dirty="0" smtClean="0"/>
              <a:t>, cat</a:t>
            </a:r>
          </a:p>
          <a:p>
            <a:r>
              <a:rPr lang="en-US" dirty="0" smtClean="0"/>
              <a:t>Data exploration, REPL</a:t>
            </a:r>
          </a:p>
          <a:p>
            <a:endParaRPr lang="en-US" dirty="0"/>
          </a:p>
          <a:p>
            <a:r>
              <a:rPr lang="en-US" dirty="0" smtClean="0"/>
              <a:t>Excel</a:t>
            </a:r>
            <a:endParaRPr lang="en-US" dirty="0"/>
          </a:p>
        </p:txBody>
      </p:sp>
      <p:sp>
        <p:nvSpPr>
          <p:cNvPr id="13" name="TextBox 12"/>
          <p:cNvSpPr txBox="1"/>
          <p:nvPr/>
        </p:nvSpPr>
        <p:spPr>
          <a:xfrm>
            <a:off x="5554132" y="6333066"/>
            <a:ext cx="922047" cy="369332"/>
          </a:xfrm>
          <a:prstGeom prst="rect">
            <a:avLst/>
          </a:prstGeom>
          <a:noFill/>
        </p:spPr>
        <p:txBody>
          <a:bodyPr wrap="none" rtlCol="0">
            <a:spAutoFit/>
          </a:bodyPr>
          <a:lstStyle/>
          <a:p>
            <a:r>
              <a:rPr lang="en-US" dirty="0" smtClean="0"/>
              <a:t>100 GB</a:t>
            </a:r>
            <a:endParaRPr lang="en-US" dirty="0"/>
          </a:p>
        </p:txBody>
      </p:sp>
      <p:cxnSp>
        <p:nvCxnSpPr>
          <p:cNvPr id="14" name="Straight Connector 13"/>
          <p:cNvCxnSpPr/>
          <p:nvPr/>
        </p:nvCxnSpPr>
        <p:spPr>
          <a:xfrm flipV="1">
            <a:off x="5841995" y="5825064"/>
            <a:ext cx="0" cy="406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55601" y="3793069"/>
            <a:ext cx="114300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336801" y="3556002"/>
            <a:ext cx="0" cy="406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350930" y="3623735"/>
            <a:ext cx="0" cy="406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8568262" y="2942871"/>
            <a:ext cx="23871" cy="1087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6289203" y="2942871"/>
            <a:ext cx="9994" cy="1087265"/>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32000" y="4097870"/>
            <a:ext cx="691215" cy="369332"/>
          </a:xfrm>
          <a:prstGeom prst="rect">
            <a:avLst/>
          </a:prstGeom>
          <a:noFill/>
        </p:spPr>
        <p:txBody>
          <a:bodyPr wrap="none" rtlCol="0">
            <a:spAutoFit/>
          </a:bodyPr>
          <a:lstStyle/>
          <a:p>
            <a:r>
              <a:rPr lang="en-US" dirty="0" smtClean="0"/>
              <a:t>2004</a:t>
            </a:r>
            <a:endParaRPr lang="en-US" dirty="0"/>
          </a:p>
        </p:txBody>
      </p:sp>
      <p:sp>
        <p:nvSpPr>
          <p:cNvPr id="22" name="TextBox 21"/>
          <p:cNvSpPr txBox="1"/>
          <p:nvPr/>
        </p:nvSpPr>
        <p:spPr>
          <a:xfrm>
            <a:off x="3251199" y="4114804"/>
            <a:ext cx="691215" cy="369332"/>
          </a:xfrm>
          <a:prstGeom prst="rect">
            <a:avLst/>
          </a:prstGeom>
          <a:noFill/>
        </p:spPr>
        <p:txBody>
          <a:bodyPr wrap="none" rtlCol="0">
            <a:spAutoFit/>
          </a:bodyPr>
          <a:lstStyle/>
          <a:p>
            <a:r>
              <a:rPr lang="en-US" dirty="0" smtClean="0"/>
              <a:t>2006</a:t>
            </a:r>
            <a:endParaRPr lang="en-US" dirty="0"/>
          </a:p>
        </p:txBody>
      </p:sp>
      <p:sp>
        <p:nvSpPr>
          <p:cNvPr id="23" name="TextBox 22"/>
          <p:cNvSpPr txBox="1"/>
          <p:nvPr/>
        </p:nvSpPr>
        <p:spPr>
          <a:xfrm>
            <a:off x="4978398" y="4097871"/>
            <a:ext cx="691215" cy="369332"/>
          </a:xfrm>
          <a:prstGeom prst="rect">
            <a:avLst/>
          </a:prstGeom>
          <a:noFill/>
        </p:spPr>
        <p:txBody>
          <a:bodyPr wrap="none" rtlCol="0">
            <a:spAutoFit/>
          </a:bodyPr>
          <a:lstStyle/>
          <a:p>
            <a:r>
              <a:rPr lang="en-US" smtClean="0"/>
              <a:t>2009</a:t>
            </a:r>
            <a:endParaRPr lang="en-US" dirty="0"/>
          </a:p>
        </p:txBody>
      </p:sp>
      <p:sp>
        <p:nvSpPr>
          <p:cNvPr id="24" name="TextBox 23"/>
          <p:cNvSpPr txBox="1"/>
          <p:nvPr/>
        </p:nvSpPr>
        <p:spPr>
          <a:xfrm>
            <a:off x="5943596" y="4097870"/>
            <a:ext cx="691215" cy="369332"/>
          </a:xfrm>
          <a:prstGeom prst="rect">
            <a:avLst/>
          </a:prstGeom>
          <a:noFill/>
        </p:spPr>
        <p:txBody>
          <a:bodyPr wrap="none" rtlCol="0">
            <a:spAutoFit/>
          </a:bodyPr>
          <a:lstStyle/>
          <a:p>
            <a:r>
              <a:rPr lang="en-US" dirty="0" smtClean="0"/>
              <a:t>2010</a:t>
            </a:r>
            <a:endParaRPr lang="en-US" dirty="0"/>
          </a:p>
        </p:txBody>
      </p:sp>
      <p:sp>
        <p:nvSpPr>
          <p:cNvPr id="25" name="TextBox 24"/>
          <p:cNvSpPr txBox="1"/>
          <p:nvPr/>
        </p:nvSpPr>
        <p:spPr>
          <a:xfrm>
            <a:off x="6874926" y="4080939"/>
            <a:ext cx="691215" cy="369332"/>
          </a:xfrm>
          <a:prstGeom prst="rect">
            <a:avLst/>
          </a:prstGeom>
          <a:noFill/>
        </p:spPr>
        <p:txBody>
          <a:bodyPr wrap="none" rtlCol="0">
            <a:spAutoFit/>
          </a:bodyPr>
          <a:lstStyle/>
          <a:p>
            <a:r>
              <a:rPr lang="en-US" smtClean="0"/>
              <a:t>2011</a:t>
            </a:r>
            <a:endParaRPr lang="en-US" dirty="0"/>
          </a:p>
        </p:txBody>
      </p:sp>
      <p:sp>
        <p:nvSpPr>
          <p:cNvPr id="26" name="TextBox 25"/>
          <p:cNvSpPr txBox="1"/>
          <p:nvPr/>
        </p:nvSpPr>
        <p:spPr>
          <a:xfrm>
            <a:off x="8246526" y="4080940"/>
            <a:ext cx="691215" cy="369332"/>
          </a:xfrm>
          <a:prstGeom prst="rect">
            <a:avLst/>
          </a:prstGeom>
          <a:noFill/>
        </p:spPr>
        <p:txBody>
          <a:bodyPr wrap="none" rtlCol="0">
            <a:spAutoFit/>
          </a:bodyPr>
          <a:lstStyle/>
          <a:p>
            <a:r>
              <a:rPr lang="en-US" smtClean="0"/>
              <a:t>2013</a:t>
            </a:r>
            <a:endParaRPr lang="en-US" dirty="0"/>
          </a:p>
        </p:txBody>
      </p:sp>
      <p:sp>
        <p:nvSpPr>
          <p:cNvPr id="27" name="TextBox 26"/>
          <p:cNvSpPr txBox="1"/>
          <p:nvPr/>
        </p:nvSpPr>
        <p:spPr>
          <a:xfrm>
            <a:off x="9143989" y="4097874"/>
            <a:ext cx="691215" cy="369332"/>
          </a:xfrm>
          <a:prstGeom prst="rect">
            <a:avLst/>
          </a:prstGeom>
          <a:noFill/>
        </p:spPr>
        <p:txBody>
          <a:bodyPr wrap="none" rtlCol="0">
            <a:spAutoFit/>
          </a:bodyPr>
          <a:lstStyle/>
          <a:p>
            <a:r>
              <a:rPr lang="en-US" dirty="0" smtClean="0"/>
              <a:t>2014</a:t>
            </a:r>
            <a:endParaRPr lang="en-US" dirty="0"/>
          </a:p>
        </p:txBody>
      </p:sp>
      <p:cxnSp>
        <p:nvCxnSpPr>
          <p:cNvPr id="28" name="Straight Connector 27"/>
          <p:cNvCxnSpPr/>
          <p:nvPr/>
        </p:nvCxnSpPr>
        <p:spPr>
          <a:xfrm flipV="1">
            <a:off x="3589867" y="3014133"/>
            <a:ext cx="6939" cy="999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179726" y="3640667"/>
            <a:ext cx="0" cy="406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9414925" y="3657601"/>
            <a:ext cx="0" cy="406401"/>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490135" y="3014133"/>
            <a:ext cx="1271245" cy="369332"/>
          </a:xfrm>
          <a:prstGeom prst="rect">
            <a:avLst/>
          </a:prstGeom>
          <a:noFill/>
        </p:spPr>
        <p:txBody>
          <a:bodyPr wrap="none" rtlCol="0">
            <a:spAutoFit/>
          </a:bodyPr>
          <a:lstStyle/>
          <a:p>
            <a:r>
              <a:rPr lang="en-US" smtClean="0"/>
              <a:t>MapReduce</a:t>
            </a:r>
            <a:endParaRPr lang="en-US" dirty="0"/>
          </a:p>
        </p:txBody>
      </p:sp>
      <p:pic>
        <p:nvPicPr>
          <p:cNvPr id="32" name="Picture 31"/>
          <p:cNvPicPr>
            <a:picLocks noChangeAspect="1"/>
          </p:cNvPicPr>
          <p:nvPr/>
        </p:nvPicPr>
        <p:blipFill>
          <a:blip r:embed="rId2"/>
          <a:stretch>
            <a:fillRect/>
          </a:stretch>
        </p:blipFill>
        <p:spPr>
          <a:xfrm>
            <a:off x="2377607" y="2350161"/>
            <a:ext cx="1811862" cy="592710"/>
          </a:xfrm>
          <a:prstGeom prst="rect">
            <a:avLst/>
          </a:prstGeom>
        </p:spPr>
      </p:pic>
      <p:pic>
        <p:nvPicPr>
          <p:cNvPr id="33" name="Picture 32"/>
          <p:cNvPicPr>
            <a:picLocks noChangeAspect="1"/>
          </p:cNvPicPr>
          <p:nvPr/>
        </p:nvPicPr>
        <p:blipFill>
          <a:blip r:embed="rId3"/>
          <a:stretch>
            <a:fillRect/>
          </a:stretch>
        </p:blipFill>
        <p:spPr>
          <a:xfrm>
            <a:off x="4565650" y="2673171"/>
            <a:ext cx="1344080" cy="849625"/>
          </a:xfrm>
          <a:prstGeom prst="rect">
            <a:avLst/>
          </a:prstGeom>
        </p:spPr>
      </p:pic>
      <p:sp>
        <p:nvSpPr>
          <p:cNvPr id="34" name="TextBox 33"/>
          <p:cNvSpPr txBox="1"/>
          <p:nvPr/>
        </p:nvSpPr>
        <p:spPr>
          <a:xfrm>
            <a:off x="5589666" y="2067869"/>
            <a:ext cx="1715534" cy="646331"/>
          </a:xfrm>
          <a:prstGeom prst="rect">
            <a:avLst/>
          </a:prstGeom>
          <a:noFill/>
        </p:spPr>
        <p:txBody>
          <a:bodyPr wrap="none" rtlCol="0">
            <a:spAutoFit/>
          </a:bodyPr>
          <a:lstStyle/>
          <a:p>
            <a:r>
              <a:rPr lang="en-US" dirty="0" smtClean="0"/>
              <a:t>Spark paper, </a:t>
            </a:r>
            <a:br>
              <a:rPr lang="en-US" dirty="0" smtClean="0"/>
            </a:br>
            <a:r>
              <a:rPr lang="en-US" dirty="0" smtClean="0"/>
              <a:t>BSD open source</a:t>
            </a:r>
            <a:endParaRPr lang="en-US" dirty="0"/>
          </a:p>
        </p:txBody>
      </p:sp>
      <p:pic>
        <p:nvPicPr>
          <p:cNvPr id="37" name="Picture 36"/>
          <p:cNvPicPr>
            <a:picLocks noChangeAspect="1"/>
          </p:cNvPicPr>
          <p:nvPr/>
        </p:nvPicPr>
        <p:blipFill>
          <a:blip r:embed="rId4"/>
          <a:stretch>
            <a:fillRect/>
          </a:stretch>
        </p:blipFill>
        <p:spPr>
          <a:xfrm>
            <a:off x="6511992" y="2993630"/>
            <a:ext cx="1508721" cy="425697"/>
          </a:xfrm>
          <a:prstGeom prst="rect">
            <a:avLst/>
          </a:prstGeom>
        </p:spPr>
      </p:pic>
      <p:sp>
        <p:nvSpPr>
          <p:cNvPr id="38" name="TextBox 37"/>
          <p:cNvSpPr txBox="1"/>
          <p:nvPr/>
        </p:nvSpPr>
        <p:spPr>
          <a:xfrm>
            <a:off x="7835947" y="2213266"/>
            <a:ext cx="1212191" cy="646331"/>
          </a:xfrm>
          <a:prstGeom prst="rect">
            <a:avLst/>
          </a:prstGeom>
          <a:noFill/>
        </p:spPr>
        <p:txBody>
          <a:bodyPr wrap="none" rtlCol="0">
            <a:spAutoFit/>
          </a:bodyPr>
          <a:lstStyle/>
          <a:p>
            <a:r>
              <a:rPr lang="en-US" dirty="0" err="1" smtClean="0"/>
              <a:t>Databricks</a:t>
            </a:r>
            <a:r>
              <a:rPr lang="en-US" dirty="0" smtClean="0"/>
              <a:t>,</a:t>
            </a:r>
            <a:br>
              <a:rPr lang="en-US" dirty="0" smtClean="0"/>
            </a:br>
            <a:r>
              <a:rPr lang="en-US" dirty="0" smtClean="0"/>
              <a:t>Apache</a:t>
            </a:r>
            <a:endParaRPr lang="en-US" dirty="0"/>
          </a:p>
        </p:txBody>
      </p:sp>
      <p:sp>
        <p:nvSpPr>
          <p:cNvPr id="40" name="TextBox 39"/>
          <p:cNvSpPr txBox="1"/>
          <p:nvPr/>
        </p:nvSpPr>
        <p:spPr>
          <a:xfrm>
            <a:off x="8818081" y="3093797"/>
            <a:ext cx="2469715" cy="369332"/>
          </a:xfrm>
          <a:prstGeom prst="rect">
            <a:avLst/>
          </a:prstGeom>
          <a:noFill/>
        </p:spPr>
        <p:txBody>
          <a:bodyPr wrap="none" rtlCol="0">
            <a:spAutoFit/>
          </a:bodyPr>
          <a:lstStyle/>
          <a:p>
            <a:r>
              <a:rPr lang="en-US" dirty="0" smtClean="0"/>
              <a:t>Top level </a:t>
            </a:r>
            <a:r>
              <a:rPr lang="en-US" smtClean="0"/>
              <a:t>Apache project</a:t>
            </a:r>
            <a:endParaRPr lang="en-US" dirty="0"/>
          </a:p>
        </p:txBody>
      </p:sp>
      <p:pic>
        <p:nvPicPr>
          <p:cNvPr id="41" name="Picture 40"/>
          <p:cNvPicPr>
            <a:picLocks noChangeAspect="1"/>
          </p:cNvPicPr>
          <p:nvPr/>
        </p:nvPicPr>
        <p:blipFill>
          <a:blip r:embed="rId5"/>
          <a:stretch>
            <a:fillRect/>
          </a:stretch>
        </p:blipFill>
        <p:spPr>
          <a:xfrm>
            <a:off x="128423" y="172688"/>
            <a:ext cx="1452543" cy="1452543"/>
          </a:xfrm>
          <a:prstGeom prst="rect">
            <a:avLst/>
          </a:prstGeom>
        </p:spPr>
      </p:pic>
      <p:sp>
        <p:nvSpPr>
          <p:cNvPr id="42" name="TextBox 41"/>
          <p:cNvSpPr txBox="1"/>
          <p:nvPr/>
        </p:nvSpPr>
        <p:spPr>
          <a:xfrm>
            <a:off x="96720" y="1557864"/>
            <a:ext cx="1507144" cy="369332"/>
          </a:xfrm>
          <a:prstGeom prst="rect">
            <a:avLst/>
          </a:prstGeom>
          <a:noFill/>
        </p:spPr>
        <p:txBody>
          <a:bodyPr wrap="none" rtlCol="0">
            <a:spAutoFit/>
          </a:bodyPr>
          <a:lstStyle/>
          <a:p>
            <a:r>
              <a:rPr lang="en-US" dirty="0" err="1" smtClean="0"/>
              <a:t>Matei</a:t>
            </a:r>
            <a:r>
              <a:rPr lang="en-US" dirty="0" smtClean="0"/>
              <a:t> </a:t>
            </a:r>
            <a:r>
              <a:rPr lang="en-US" dirty="0" err="1" smtClean="0"/>
              <a:t>Zakaria</a:t>
            </a:r>
            <a:endParaRPr lang="en-US" dirty="0"/>
          </a:p>
        </p:txBody>
      </p:sp>
      <p:sp>
        <p:nvSpPr>
          <p:cNvPr id="44" name="TextBox 43"/>
          <p:cNvSpPr txBox="1"/>
          <p:nvPr/>
        </p:nvSpPr>
        <p:spPr>
          <a:xfrm>
            <a:off x="3505199" y="4859868"/>
            <a:ext cx="2868286" cy="1477328"/>
          </a:xfrm>
          <a:prstGeom prst="rect">
            <a:avLst/>
          </a:prstGeom>
          <a:noFill/>
        </p:spPr>
        <p:txBody>
          <a:bodyPr wrap="none" rtlCol="0">
            <a:spAutoFit/>
          </a:bodyPr>
          <a:lstStyle/>
          <a:p>
            <a:r>
              <a:rPr lang="en-US" dirty="0" smtClean="0"/>
              <a:t>Python: Pandas, </a:t>
            </a:r>
            <a:r>
              <a:rPr lang="en-US" dirty="0" err="1" smtClean="0"/>
              <a:t>scikit</a:t>
            </a:r>
            <a:r>
              <a:rPr lang="en-US" dirty="0" smtClean="0"/>
              <a:t> learn</a:t>
            </a:r>
          </a:p>
          <a:p>
            <a:r>
              <a:rPr lang="en-US" dirty="0" err="1" smtClean="0"/>
              <a:t>Graphlab</a:t>
            </a:r>
            <a:endParaRPr lang="en-US" dirty="0" smtClean="0"/>
          </a:p>
          <a:p>
            <a:r>
              <a:rPr lang="en-US" dirty="0" smtClean="0"/>
              <a:t>Python multiprocessing, </a:t>
            </a:r>
            <a:r>
              <a:rPr lang="en-US" dirty="0" err="1" smtClean="0"/>
              <a:t>joblib</a:t>
            </a:r>
            <a:endParaRPr lang="en-US" dirty="0" smtClean="0"/>
          </a:p>
          <a:p>
            <a:endParaRPr lang="en-US" dirty="0"/>
          </a:p>
          <a:p>
            <a:r>
              <a:rPr lang="en-US" dirty="0" smtClean="0"/>
              <a:t>SQL</a:t>
            </a:r>
            <a:endParaRPr lang="en-US" dirty="0"/>
          </a:p>
        </p:txBody>
      </p:sp>
      <p:sp>
        <p:nvSpPr>
          <p:cNvPr id="45" name="TextBox 44"/>
          <p:cNvSpPr txBox="1"/>
          <p:nvPr/>
        </p:nvSpPr>
        <p:spPr>
          <a:xfrm>
            <a:off x="7095066" y="4758264"/>
            <a:ext cx="2529795" cy="1200329"/>
          </a:xfrm>
          <a:prstGeom prst="rect">
            <a:avLst/>
          </a:prstGeom>
          <a:noFill/>
        </p:spPr>
        <p:txBody>
          <a:bodyPr wrap="none" rtlCol="0">
            <a:spAutoFit/>
          </a:bodyPr>
          <a:lstStyle/>
          <a:p>
            <a:r>
              <a:rPr lang="en-US" dirty="0" smtClean="0"/>
              <a:t>Spark, </a:t>
            </a:r>
            <a:r>
              <a:rPr lang="en-US" dirty="0" err="1" smtClean="0"/>
              <a:t>MapReduce</a:t>
            </a:r>
            <a:r>
              <a:rPr lang="en-US" dirty="0" smtClean="0"/>
              <a:t>, </a:t>
            </a:r>
          </a:p>
          <a:p>
            <a:r>
              <a:rPr lang="en-US" dirty="0" smtClean="0"/>
              <a:t>Hadoop</a:t>
            </a:r>
          </a:p>
          <a:p>
            <a:endParaRPr lang="en-US" dirty="0"/>
          </a:p>
          <a:p>
            <a:r>
              <a:rPr lang="en-US" dirty="0" err="1" smtClean="0"/>
              <a:t>Hbase</a:t>
            </a:r>
            <a:r>
              <a:rPr lang="en-US" dirty="0" smtClean="0"/>
              <a:t>, Cassandra, Neo4j</a:t>
            </a:r>
            <a:endParaRPr lang="en-US" dirty="0"/>
          </a:p>
        </p:txBody>
      </p:sp>
    </p:spTree>
    <p:extLst>
      <p:ext uri="{BB962C8B-B14F-4D97-AF65-F5344CB8AC3E}">
        <p14:creationId xmlns:p14="http://schemas.microsoft.com/office/powerpoint/2010/main" val="8370264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spark</a:t>
            </a:r>
            <a:endParaRPr lang="en-US" dirty="0"/>
          </a:p>
        </p:txBody>
      </p:sp>
      <p:sp>
        <p:nvSpPr>
          <p:cNvPr id="3" name="Content Placeholder 2"/>
          <p:cNvSpPr>
            <a:spLocks noGrp="1"/>
          </p:cNvSpPr>
          <p:nvPr>
            <p:ph sz="quarter" idx="13"/>
          </p:nvPr>
        </p:nvSpPr>
        <p:spPr>
          <a:xfrm>
            <a:off x="100975" y="1710267"/>
            <a:ext cx="11938625" cy="4893733"/>
          </a:xfrm>
        </p:spPr>
        <p:txBody>
          <a:bodyPr>
            <a:normAutofit fontScale="92500" lnSpcReduction="10000"/>
          </a:bodyPr>
          <a:lstStyle/>
          <a:p>
            <a:r>
              <a:rPr lang="en-US" dirty="0"/>
              <a:t>Apache Spark is a fast and general purpose cluster computing framework for large-scale data processing</a:t>
            </a:r>
          </a:p>
          <a:p>
            <a:pPr lvl="1"/>
            <a:r>
              <a:rPr lang="en-US" dirty="0"/>
              <a:t>It Became a de-facto industry standard for data analysis, replacing </a:t>
            </a:r>
            <a:r>
              <a:rPr lang="en-US" dirty="0" err="1"/>
              <a:t>mapreduce</a:t>
            </a:r>
            <a:r>
              <a:rPr lang="en-US" dirty="0"/>
              <a:t> computing engine</a:t>
            </a:r>
          </a:p>
          <a:p>
            <a:r>
              <a:rPr lang="en-US" dirty="0" smtClean="0"/>
              <a:t>Spark </a:t>
            </a:r>
            <a:r>
              <a:rPr lang="en-US" dirty="0"/>
              <a:t>does not use the </a:t>
            </a:r>
            <a:r>
              <a:rPr lang="en-US" dirty="0" err="1"/>
              <a:t>MapReduce</a:t>
            </a:r>
            <a:r>
              <a:rPr lang="en-US" dirty="0"/>
              <a:t> as an execution engine, however, it is closely integrated with Hadoop ecosystem and can be run via YARN, use the Hadoop file formats, and HDFS storage</a:t>
            </a:r>
          </a:p>
          <a:p>
            <a:r>
              <a:rPr lang="en-US" dirty="0">
                <a:solidFill>
                  <a:srgbClr val="00B050"/>
                </a:solidFill>
              </a:rPr>
              <a:t>On the other hand, it can be used in a standalone mode on </a:t>
            </a:r>
            <a:r>
              <a:rPr lang="en-US" dirty="0" smtClean="0">
                <a:solidFill>
                  <a:srgbClr val="00B050"/>
                </a:solidFill>
              </a:rPr>
              <a:t/>
            </a:r>
            <a:br>
              <a:rPr lang="en-US" dirty="0" smtClean="0">
                <a:solidFill>
                  <a:srgbClr val="00B050"/>
                </a:solidFill>
              </a:rPr>
            </a:br>
            <a:r>
              <a:rPr lang="en-US" dirty="0" smtClean="0">
                <a:solidFill>
                  <a:srgbClr val="00B050"/>
                </a:solidFill>
              </a:rPr>
              <a:t>any </a:t>
            </a:r>
            <a:r>
              <a:rPr lang="en-US" dirty="0" err="1">
                <a:solidFill>
                  <a:srgbClr val="00B050"/>
                </a:solidFill>
              </a:rPr>
              <a:t>hpc</a:t>
            </a:r>
            <a:r>
              <a:rPr lang="en-US" dirty="0">
                <a:solidFill>
                  <a:srgbClr val="00B050"/>
                </a:solidFill>
              </a:rPr>
              <a:t> clusters</a:t>
            </a:r>
          </a:p>
          <a:p>
            <a:pPr lvl="1"/>
            <a:r>
              <a:rPr lang="en-US" dirty="0">
                <a:solidFill>
                  <a:srgbClr val="00B050"/>
                </a:solidFill>
              </a:rPr>
              <a:t>E.G. via </a:t>
            </a:r>
            <a:r>
              <a:rPr lang="en-US" dirty="0" err="1">
                <a:solidFill>
                  <a:srgbClr val="00B050"/>
                </a:solidFill>
              </a:rPr>
              <a:t>slurm</a:t>
            </a:r>
            <a:r>
              <a:rPr lang="en-US" dirty="0">
                <a:solidFill>
                  <a:srgbClr val="00B050"/>
                </a:solidFill>
              </a:rPr>
              <a:t> resource manager as it is done at </a:t>
            </a:r>
            <a:r>
              <a:rPr lang="en-US" dirty="0" err="1">
                <a:solidFill>
                  <a:srgbClr val="00B050"/>
                </a:solidFill>
              </a:rPr>
              <a:t>princeton</a:t>
            </a:r>
            <a:endParaRPr lang="en-US" dirty="0">
              <a:solidFill>
                <a:srgbClr val="00B050"/>
              </a:solidFill>
            </a:endParaRPr>
          </a:p>
          <a:p>
            <a:r>
              <a:rPr lang="en-US" dirty="0"/>
              <a:t>Spark is best known for its ability to persist large datasets in memory </a:t>
            </a:r>
            <a:r>
              <a:rPr lang="en-US" dirty="0" smtClean="0"/>
              <a:t>between </a:t>
            </a:r>
            <a:r>
              <a:rPr lang="en-US" dirty="0"/>
              <a:t>jobs</a:t>
            </a:r>
          </a:p>
          <a:p>
            <a:r>
              <a:rPr lang="en-US" dirty="0"/>
              <a:t>Spark is written in </a:t>
            </a:r>
            <a:r>
              <a:rPr lang="en-US" dirty="0" err="1"/>
              <a:t>scala</a:t>
            </a:r>
            <a:r>
              <a:rPr lang="en-US" dirty="0"/>
              <a:t>, but there are language bindings for python, </a:t>
            </a:r>
            <a:r>
              <a:rPr lang="en-US" dirty="0" err="1" smtClean="0"/>
              <a:t>scala</a:t>
            </a:r>
            <a:r>
              <a:rPr lang="en-US" dirty="0"/>
              <a:t>, AND </a:t>
            </a:r>
            <a:r>
              <a:rPr lang="en-US" dirty="0" smtClean="0"/>
              <a:t>java</a:t>
            </a:r>
          </a:p>
          <a:p>
            <a:r>
              <a:rPr lang="en-US" dirty="0" smtClean="0"/>
              <a:t>Smaller code base</a:t>
            </a:r>
          </a:p>
          <a:p>
            <a:r>
              <a:rPr lang="en-US" dirty="0" smtClean="0"/>
              <a:t>Faster – show benchmarks</a:t>
            </a:r>
            <a:endParaRPr lang="en-US" dirty="0"/>
          </a:p>
          <a:p>
            <a:endParaRPr lang="en-US" dirty="0"/>
          </a:p>
        </p:txBody>
      </p:sp>
      <p:pic>
        <p:nvPicPr>
          <p:cNvPr id="5" name="Picture 4"/>
          <p:cNvPicPr>
            <a:picLocks noChangeAspect="1"/>
          </p:cNvPicPr>
          <p:nvPr/>
        </p:nvPicPr>
        <p:blipFill>
          <a:blip r:embed="rId2"/>
          <a:stretch>
            <a:fillRect/>
          </a:stretch>
        </p:blipFill>
        <p:spPr>
          <a:xfrm>
            <a:off x="1799348" y="1575254"/>
            <a:ext cx="8191318" cy="4873688"/>
          </a:xfrm>
          <a:prstGeom prst="rect">
            <a:avLst/>
          </a:prstGeom>
        </p:spPr>
      </p:pic>
      <p:pic>
        <p:nvPicPr>
          <p:cNvPr id="6" name="Picture 5"/>
          <p:cNvPicPr>
            <a:picLocks noChangeAspect="1"/>
          </p:cNvPicPr>
          <p:nvPr/>
        </p:nvPicPr>
        <p:blipFill>
          <a:blip r:embed="rId3"/>
          <a:stretch>
            <a:fillRect/>
          </a:stretch>
        </p:blipFill>
        <p:spPr>
          <a:xfrm>
            <a:off x="1799348" y="1172245"/>
            <a:ext cx="9275052" cy="5382571"/>
          </a:xfrm>
          <a:prstGeom prst="rect">
            <a:avLst/>
          </a:prstGeom>
        </p:spPr>
      </p:pic>
    </p:spTree>
    <p:extLst>
      <p:ext uri="{BB962C8B-B14F-4D97-AF65-F5344CB8AC3E}">
        <p14:creationId xmlns:p14="http://schemas.microsoft.com/office/powerpoint/2010/main" val="201801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07503"/>
            <a:ext cx="10364451" cy="1596177"/>
          </a:xfrm>
        </p:spPr>
        <p:txBody>
          <a:bodyPr/>
          <a:lstStyle/>
          <a:p>
            <a:r>
              <a:rPr lang="en-US" dirty="0" smtClean="0"/>
              <a:t>Spark software stack</a:t>
            </a:r>
            <a:endParaRPr lang="en-US" dirty="0"/>
          </a:p>
        </p:txBody>
      </p:sp>
      <p:pic>
        <p:nvPicPr>
          <p:cNvPr id="4" name="Picture 3"/>
          <p:cNvPicPr>
            <a:picLocks noChangeAspect="1"/>
          </p:cNvPicPr>
          <p:nvPr/>
        </p:nvPicPr>
        <p:blipFill>
          <a:blip r:embed="rId3"/>
          <a:stretch>
            <a:fillRect/>
          </a:stretch>
        </p:blipFill>
        <p:spPr>
          <a:xfrm>
            <a:off x="0" y="1801479"/>
            <a:ext cx="8650840" cy="5056521"/>
          </a:xfrm>
          <a:prstGeom prst="rect">
            <a:avLst/>
          </a:prstGeom>
        </p:spPr>
      </p:pic>
      <p:sp>
        <p:nvSpPr>
          <p:cNvPr id="5" name="TextBox 4"/>
          <p:cNvSpPr txBox="1"/>
          <p:nvPr/>
        </p:nvSpPr>
        <p:spPr>
          <a:xfrm>
            <a:off x="127903" y="6187676"/>
            <a:ext cx="3857943" cy="338554"/>
          </a:xfrm>
          <a:prstGeom prst="rect">
            <a:avLst/>
          </a:prstGeom>
          <a:noFill/>
        </p:spPr>
        <p:txBody>
          <a:bodyPr wrap="square" rtlCol="0">
            <a:spAutoFit/>
          </a:bodyPr>
          <a:lstStyle/>
          <a:p>
            <a:r>
              <a:rPr lang="en-US" sz="1600" dirty="0">
                <a:solidFill>
                  <a:srgbClr val="FF0000"/>
                </a:solidFill>
              </a:rPr>
              <a:t>U</a:t>
            </a:r>
            <a:r>
              <a:rPr lang="en-US" sz="1600" dirty="0" smtClean="0">
                <a:solidFill>
                  <a:srgbClr val="FF0000"/>
                </a:solidFill>
              </a:rPr>
              <a:t>se </a:t>
            </a:r>
            <a:r>
              <a:rPr lang="en-US" sz="1600" smtClean="0">
                <a:solidFill>
                  <a:srgbClr val="FF0000"/>
                </a:solidFill>
              </a:rPr>
              <a:t>SLURM on general </a:t>
            </a:r>
            <a:r>
              <a:rPr lang="en-US" sz="1600" dirty="0" smtClean="0">
                <a:solidFill>
                  <a:srgbClr val="FF0000"/>
                </a:solidFill>
              </a:rPr>
              <a:t>purpose </a:t>
            </a:r>
            <a:r>
              <a:rPr lang="en-US" sz="1600" smtClean="0">
                <a:solidFill>
                  <a:srgbClr val="FF0000"/>
                </a:solidFill>
              </a:rPr>
              <a:t>HPC clusters</a:t>
            </a:r>
            <a:endParaRPr lang="en-US" sz="1600" dirty="0">
              <a:solidFill>
                <a:srgbClr val="FF0000"/>
              </a:solidFill>
            </a:endParaRPr>
          </a:p>
        </p:txBody>
      </p:sp>
      <p:sp>
        <p:nvSpPr>
          <p:cNvPr id="6" name="TextBox 5"/>
          <p:cNvSpPr txBox="1"/>
          <p:nvPr/>
        </p:nvSpPr>
        <p:spPr>
          <a:xfrm>
            <a:off x="10581290" y="3007138"/>
            <a:ext cx="1365689" cy="369332"/>
          </a:xfrm>
          <a:prstGeom prst="rect">
            <a:avLst/>
          </a:prstGeom>
          <a:noFill/>
        </p:spPr>
        <p:txBody>
          <a:bodyPr wrap="square" rtlCol="0">
            <a:spAutoFit/>
          </a:bodyPr>
          <a:lstStyle/>
          <a:p>
            <a:r>
              <a:rPr lang="en-US" dirty="0" smtClean="0">
                <a:solidFill>
                  <a:srgbClr val="FF0000"/>
                </a:solidFill>
              </a:rPr>
              <a:t>Storage: </a:t>
            </a:r>
            <a:endParaRPr lang="en-US" dirty="0">
              <a:solidFill>
                <a:srgbClr val="FF0000"/>
              </a:solidFill>
            </a:endParaRPr>
          </a:p>
        </p:txBody>
      </p:sp>
      <p:sp>
        <p:nvSpPr>
          <p:cNvPr id="7" name="Rectangle 6"/>
          <p:cNvSpPr/>
          <p:nvPr/>
        </p:nvSpPr>
        <p:spPr>
          <a:xfrm>
            <a:off x="10449555" y="4995019"/>
            <a:ext cx="1608074" cy="647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HDFS</a:t>
            </a:r>
            <a:endParaRPr lang="en-US" dirty="0"/>
          </a:p>
        </p:txBody>
      </p:sp>
      <p:sp>
        <p:nvSpPr>
          <p:cNvPr id="8" name="Rectangle 7"/>
          <p:cNvSpPr/>
          <p:nvPr/>
        </p:nvSpPr>
        <p:spPr>
          <a:xfrm>
            <a:off x="10464060" y="4209315"/>
            <a:ext cx="1608074" cy="647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NFS</a:t>
            </a:r>
            <a:endParaRPr lang="en-US" dirty="0"/>
          </a:p>
        </p:txBody>
      </p:sp>
      <p:sp>
        <p:nvSpPr>
          <p:cNvPr id="9" name="Rectangle 8"/>
          <p:cNvSpPr/>
          <p:nvPr/>
        </p:nvSpPr>
        <p:spPr>
          <a:xfrm>
            <a:off x="10449555" y="3461427"/>
            <a:ext cx="1608074" cy="647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GPFS</a:t>
            </a:r>
            <a:endParaRPr lang="en-US" dirty="0"/>
          </a:p>
        </p:txBody>
      </p:sp>
      <p:sp>
        <p:nvSpPr>
          <p:cNvPr id="10" name="Rectangle 9"/>
          <p:cNvSpPr/>
          <p:nvPr/>
        </p:nvSpPr>
        <p:spPr>
          <a:xfrm>
            <a:off x="164069" y="206211"/>
            <a:ext cx="1676543" cy="1607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Spark R</a:t>
            </a:r>
            <a:endParaRPr lang="en-US" dirty="0">
              <a:solidFill>
                <a:schemeClr val="tx1"/>
              </a:solidFill>
            </a:endParaRPr>
          </a:p>
        </p:txBody>
      </p:sp>
      <p:cxnSp>
        <p:nvCxnSpPr>
          <p:cNvPr id="12" name="Straight Connector 11"/>
          <p:cNvCxnSpPr/>
          <p:nvPr/>
        </p:nvCxnSpPr>
        <p:spPr>
          <a:xfrm>
            <a:off x="8560689" y="4620278"/>
            <a:ext cx="1888866" cy="834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8560689" y="4160634"/>
            <a:ext cx="1816210" cy="454505"/>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030272" y="4105576"/>
            <a:ext cx="1096794" cy="369332"/>
          </a:xfrm>
          <a:prstGeom prst="rect">
            <a:avLst/>
          </a:prstGeom>
          <a:noFill/>
        </p:spPr>
        <p:txBody>
          <a:bodyPr wrap="square" rtlCol="0">
            <a:spAutoFit/>
          </a:bodyPr>
          <a:lstStyle/>
          <a:p>
            <a:r>
              <a:rPr lang="en-US" dirty="0" err="1" smtClean="0"/>
              <a:t>Infiniband</a:t>
            </a:r>
            <a:endParaRPr lang="en-US" dirty="0"/>
          </a:p>
        </p:txBody>
      </p:sp>
      <p:sp>
        <p:nvSpPr>
          <p:cNvPr id="18" name="TextBox 17"/>
          <p:cNvSpPr txBox="1"/>
          <p:nvPr/>
        </p:nvSpPr>
        <p:spPr>
          <a:xfrm>
            <a:off x="8858635" y="4980569"/>
            <a:ext cx="1372851" cy="369332"/>
          </a:xfrm>
          <a:prstGeom prst="rect">
            <a:avLst/>
          </a:prstGeom>
          <a:noFill/>
        </p:spPr>
        <p:txBody>
          <a:bodyPr wrap="square" rtlCol="0">
            <a:spAutoFit/>
          </a:bodyPr>
          <a:lstStyle/>
          <a:p>
            <a:r>
              <a:rPr lang="en-US" dirty="0" smtClean="0"/>
              <a:t>10g </a:t>
            </a:r>
            <a:r>
              <a:rPr lang="en-US" dirty="0" err="1" smtClean="0"/>
              <a:t>ethernet</a:t>
            </a:r>
            <a:endParaRPr lang="en-US" dirty="0"/>
          </a:p>
        </p:txBody>
      </p:sp>
      <p:sp>
        <p:nvSpPr>
          <p:cNvPr id="20" name="TextBox 19"/>
          <p:cNvSpPr txBox="1"/>
          <p:nvPr/>
        </p:nvSpPr>
        <p:spPr>
          <a:xfrm>
            <a:off x="83129" y="3097942"/>
            <a:ext cx="1973745" cy="646331"/>
          </a:xfrm>
          <a:prstGeom prst="rect">
            <a:avLst/>
          </a:prstGeom>
          <a:noFill/>
        </p:spPr>
        <p:txBody>
          <a:bodyPr wrap="none" rtlCol="0">
            <a:spAutoFit/>
          </a:bodyPr>
          <a:lstStyle/>
          <a:p>
            <a:r>
              <a:rPr lang="en-US" dirty="0" smtClean="0"/>
              <a:t>Read: Distributed </a:t>
            </a:r>
            <a:br>
              <a:rPr lang="en-US" dirty="0" smtClean="0"/>
            </a:br>
            <a:r>
              <a:rPr lang="en-US" dirty="0" smtClean="0"/>
              <a:t>Pandas </a:t>
            </a:r>
            <a:r>
              <a:rPr lang="en-US" dirty="0" err="1" smtClean="0"/>
              <a:t>Dataframe</a:t>
            </a:r>
            <a:endParaRPr lang="en-US" dirty="0"/>
          </a:p>
        </p:txBody>
      </p:sp>
      <p:sp>
        <p:nvSpPr>
          <p:cNvPr id="21" name="TextBox 20"/>
          <p:cNvSpPr txBox="1"/>
          <p:nvPr/>
        </p:nvSpPr>
        <p:spPr>
          <a:xfrm>
            <a:off x="2273856" y="3067697"/>
            <a:ext cx="1861690" cy="646331"/>
          </a:xfrm>
          <a:prstGeom prst="rect">
            <a:avLst/>
          </a:prstGeom>
          <a:noFill/>
        </p:spPr>
        <p:txBody>
          <a:bodyPr wrap="square" rtlCol="0">
            <a:spAutoFit/>
          </a:bodyPr>
          <a:lstStyle/>
          <a:p>
            <a:r>
              <a:rPr lang="en-US" smtClean="0"/>
              <a:t>Supports </a:t>
            </a:r>
            <a:br>
              <a:rPr lang="en-US" smtClean="0"/>
            </a:br>
            <a:r>
              <a:rPr lang="en-US" smtClean="0"/>
              <a:t>Kafka</a:t>
            </a:r>
            <a:r>
              <a:rPr lang="en-US" dirty="0" smtClean="0"/>
              <a:t>, Flume sinks</a:t>
            </a:r>
            <a:endParaRPr lang="en-US" dirty="0"/>
          </a:p>
        </p:txBody>
      </p:sp>
      <p:sp>
        <p:nvSpPr>
          <p:cNvPr id="23" name="Rectangle 22"/>
          <p:cNvSpPr/>
          <p:nvPr/>
        </p:nvSpPr>
        <p:spPr>
          <a:xfrm>
            <a:off x="10439281" y="5789094"/>
            <a:ext cx="1608074" cy="64727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Cassandra</a:t>
            </a:r>
            <a:endParaRPr lang="en-US" dirty="0"/>
          </a:p>
        </p:txBody>
      </p:sp>
      <p:sp>
        <p:nvSpPr>
          <p:cNvPr id="3" name="TextBox 2"/>
          <p:cNvSpPr txBox="1"/>
          <p:nvPr/>
        </p:nvSpPr>
        <p:spPr>
          <a:xfrm>
            <a:off x="163072" y="1175713"/>
            <a:ext cx="1678858" cy="584775"/>
          </a:xfrm>
          <a:prstGeom prst="rect">
            <a:avLst/>
          </a:prstGeom>
          <a:noFill/>
        </p:spPr>
        <p:txBody>
          <a:bodyPr wrap="none" rtlCol="0">
            <a:spAutoFit/>
          </a:bodyPr>
          <a:lstStyle/>
          <a:p>
            <a:r>
              <a:rPr lang="en-US" sz="1600" dirty="0" smtClean="0"/>
              <a:t>Available </a:t>
            </a:r>
            <a:br>
              <a:rPr lang="en-US" sz="1600" dirty="0" smtClean="0"/>
            </a:br>
            <a:r>
              <a:rPr lang="en-US" sz="1600" dirty="0" smtClean="0"/>
              <a:t>starting Spark 1.5</a:t>
            </a:r>
            <a:endParaRPr lang="en-US" sz="1600" dirty="0"/>
          </a:p>
        </p:txBody>
      </p:sp>
      <p:sp>
        <p:nvSpPr>
          <p:cNvPr id="11" name="TextBox 10"/>
          <p:cNvSpPr txBox="1"/>
          <p:nvPr/>
        </p:nvSpPr>
        <p:spPr>
          <a:xfrm>
            <a:off x="8753582" y="3655413"/>
            <a:ext cx="1314784" cy="369332"/>
          </a:xfrm>
          <a:prstGeom prst="rect">
            <a:avLst/>
          </a:prstGeom>
          <a:noFill/>
        </p:spPr>
        <p:txBody>
          <a:bodyPr wrap="none" rtlCol="0">
            <a:spAutoFit/>
          </a:bodyPr>
          <a:lstStyle/>
          <a:p>
            <a:r>
              <a:rPr lang="en-US" dirty="0" smtClean="0">
                <a:solidFill>
                  <a:srgbClr val="FF0000"/>
                </a:solidFill>
              </a:rPr>
              <a:t>Interconnect:</a:t>
            </a:r>
            <a:endParaRPr lang="en-US" dirty="0">
              <a:solidFill>
                <a:srgbClr val="FF0000"/>
              </a:solidFill>
            </a:endParaRPr>
          </a:p>
        </p:txBody>
      </p:sp>
      <p:sp>
        <p:nvSpPr>
          <p:cNvPr id="22" name="TextBox 21"/>
          <p:cNvSpPr txBox="1"/>
          <p:nvPr/>
        </p:nvSpPr>
        <p:spPr>
          <a:xfrm>
            <a:off x="4419600" y="6211122"/>
            <a:ext cx="2039815" cy="338554"/>
          </a:xfrm>
          <a:prstGeom prst="rect">
            <a:avLst/>
          </a:prstGeom>
          <a:noFill/>
        </p:spPr>
        <p:txBody>
          <a:bodyPr wrap="square" rtlCol="0">
            <a:spAutoFit/>
          </a:bodyPr>
          <a:lstStyle/>
          <a:p>
            <a:r>
              <a:rPr lang="en-US" sz="1600" dirty="0" smtClean="0">
                <a:solidFill>
                  <a:srgbClr val="FF0000"/>
                </a:solidFill>
              </a:rPr>
              <a:t>Use on Hadoop cluster</a:t>
            </a:r>
            <a:endParaRPr lang="en-US" sz="1600" dirty="0">
              <a:solidFill>
                <a:srgbClr val="FF0000"/>
              </a:solidFill>
            </a:endParaRPr>
          </a:p>
        </p:txBody>
      </p:sp>
      <p:sp>
        <p:nvSpPr>
          <p:cNvPr id="15" name="TextBox 14"/>
          <p:cNvSpPr txBox="1"/>
          <p:nvPr/>
        </p:nvSpPr>
        <p:spPr>
          <a:xfrm>
            <a:off x="8452340" y="91290"/>
            <a:ext cx="3722237" cy="369332"/>
          </a:xfrm>
          <a:prstGeom prst="rect">
            <a:avLst/>
          </a:prstGeom>
          <a:noFill/>
        </p:spPr>
        <p:txBody>
          <a:bodyPr wrap="none" rtlCol="0">
            <a:spAutoFit/>
          </a:bodyPr>
          <a:lstStyle/>
          <a:p>
            <a:r>
              <a:rPr lang="en-US" dirty="0" smtClean="0">
                <a:solidFill>
                  <a:srgbClr val="FF0000"/>
                </a:solidFill>
              </a:rPr>
              <a:t>Red </a:t>
            </a:r>
            <a:r>
              <a:rPr lang="en-US" smtClean="0">
                <a:solidFill>
                  <a:srgbClr val="FF0000"/>
                </a:solidFill>
              </a:rPr>
              <a:t>color: Specific </a:t>
            </a:r>
            <a:r>
              <a:rPr lang="en-US" dirty="0" smtClean="0">
                <a:solidFill>
                  <a:srgbClr val="FF0000"/>
                </a:solidFill>
              </a:rPr>
              <a:t>to Princeton clusters</a:t>
            </a:r>
            <a:endParaRPr lang="en-US" dirty="0">
              <a:solidFill>
                <a:srgbClr val="FF0000"/>
              </a:solidFill>
            </a:endParaRPr>
          </a:p>
        </p:txBody>
      </p:sp>
      <p:sp>
        <p:nvSpPr>
          <p:cNvPr id="16" name="Rectangle 15"/>
          <p:cNvSpPr/>
          <p:nvPr/>
        </p:nvSpPr>
        <p:spPr>
          <a:xfrm>
            <a:off x="7631723" y="6439544"/>
            <a:ext cx="4536827" cy="400110"/>
          </a:xfrm>
          <a:prstGeom prst="rect">
            <a:avLst/>
          </a:prstGeom>
        </p:spPr>
        <p:txBody>
          <a:bodyPr wrap="square">
            <a:spAutoFit/>
          </a:bodyPr>
          <a:lstStyle/>
          <a:p>
            <a:r>
              <a:rPr lang="en-US" sz="1000" dirty="0"/>
              <a:t>https://</a:t>
            </a:r>
            <a:r>
              <a:rPr lang="en-US" sz="1000" dirty="0" err="1"/>
              <a:t>www.princeton.edu</a:t>
            </a:r>
            <a:r>
              <a:rPr lang="en-US" sz="1000" dirty="0"/>
              <a:t>/</a:t>
            </a:r>
            <a:r>
              <a:rPr lang="en-US" sz="1000" dirty="0" err="1"/>
              <a:t>researchcomputing</a:t>
            </a:r>
            <a:r>
              <a:rPr lang="en-US" sz="1000" dirty="0"/>
              <a:t>/computational-hardware/</a:t>
            </a:r>
            <a:r>
              <a:rPr lang="en-US" sz="1000" dirty="0" err="1"/>
              <a:t>hadoop</a:t>
            </a:r>
            <a:r>
              <a:rPr lang="en-US" sz="1000" dirty="0"/>
              <a:t>/</a:t>
            </a:r>
          </a:p>
          <a:p>
            <a:r>
              <a:rPr lang="en-US" sz="1000" dirty="0"/>
              <a:t>https://</a:t>
            </a:r>
            <a:r>
              <a:rPr lang="en-US" sz="1000" dirty="0" err="1"/>
              <a:t>www.princeton.edu</a:t>
            </a:r>
            <a:r>
              <a:rPr lang="en-US" sz="1000" dirty="0"/>
              <a:t>/</a:t>
            </a:r>
            <a:r>
              <a:rPr lang="en-US" sz="1000" dirty="0" err="1"/>
              <a:t>researchcomputing</a:t>
            </a:r>
            <a:r>
              <a:rPr lang="en-US" sz="1000" dirty="0"/>
              <a:t>/computational-hardware/machine-2/</a:t>
            </a:r>
          </a:p>
        </p:txBody>
      </p:sp>
    </p:spTree>
    <p:extLst>
      <p:ext uri="{BB962C8B-B14F-4D97-AF65-F5344CB8AC3E}">
        <p14:creationId xmlns:p14="http://schemas.microsoft.com/office/powerpoint/2010/main" val="982016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installation and help pages</a:t>
            </a:r>
            <a:endParaRPr lang="en-US" dirty="0"/>
          </a:p>
        </p:txBody>
      </p:sp>
      <p:sp>
        <p:nvSpPr>
          <p:cNvPr id="3" name="Content Placeholder 2"/>
          <p:cNvSpPr>
            <a:spLocks noGrp="1"/>
          </p:cNvSpPr>
          <p:nvPr>
            <p:ph sz="quarter" idx="13"/>
          </p:nvPr>
        </p:nvSpPr>
        <p:spPr>
          <a:xfrm>
            <a:off x="913774" y="2367092"/>
            <a:ext cx="10363826" cy="4118375"/>
          </a:xfrm>
        </p:spPr>
        <p:txBody>
          <a:bodyPr>
            <a:normAutofit/>
          </a:bodyPr>
          <a:lstStyle/>
          <a:p>
            <a:r>
              <a:rPr lang="en-US" dirty="0" smtClean="0"/>
              <a:t>To download spark follow </a:t>
            </a:r>
            <a:r>
              <a:rPr lang="en-US" dirty="0"/>
              <a:t>the instructions </a:t>
            </a:r>
            <a:r>
              <a:rPr lang="en-US" dirty="0" smtClean="0"/>
              <a:t>on the following page: </a:t>
            </a:r>
            <a:r>
              <a:rPr lang="en-US" dirty="0"/>
              <a:t>http://</a:t>
            </a:r>
            <a:r>
              <a:rPr lang="en-US" dirty="0" err="1" smtClean="0"/>
              <a:t>spark.apache.org</a:t>
            </a:r>
            <a:r>
              <a:rPr lang="en-US" dirty="0" smtClean="0"/>
              <a:t>/</a:t>
            </a:r>
            <a:r>
              <a:rPr lang="en-US" dirty="0" err="1" smtClean="0"/>
              <a:t>downloads.html</a:t>
            </a:r>
            <a:r>
              <a:rPr lang="en-US" dirty="0" smtClean="0"/>
              <a:t/>
            </a:r>
            <a:br>
              <a:rPr lang="en-US" dirty="0" smtClean="0"/>
            </a:br>
            <a:r>
              <a:rPr lang="en-US" dirty="0" smtClean="0"/>
              <a:t>for your operating system and setup</a:t>
            </a:r>
          </a:p>
          <a:p>
            <a:r>
              <a:rPr lang="en-US" dirty="0" smtClean="0"/>
              <a:t>To get started, and learn more about </a:t>
            </a:r>
            <a:r>
              <a:rPr lang="en-US" dirty="0"/>
              <a:t>spark go to: </a:t>
            </a:r>
            <a:r>
              <a:rPr lang="en-US" dirty="0">
                <a:hlinkClick r:id="rId2"/>
              </a:rPr>
              <a:t>http://spark.apache.org/docs/latest/</a:t>
            </a:r>
            <a:r>
              <a:rPr lang="en-US" dirty="0"/>
              <a:t> </a:t>
            </a:r>
          </a:p>
          <a:p>
            <a:r>
              <a:rPr lang="en-US" dirty="0" smtClean="0"/>
              <a:t>Spark </a:t>
            </a:r>
            <a:r>
              <a:rPr lang="en-US" dirty="0"/>
              <a:t>via </a:t>
            </a:r>
            <a:r>
              <a:rPr lang="en-US" dirty="0" err="1" smtClean="0"/>
              <a:t>slurm</a:t>
            </a:r>
            <a:r>
              <a:rPr lang="en-US" dirty="0" smtClean="0"/>
              <a:t> at </a:t>
            </a:r>
            <a:r>
              <a:rPr lang="en-US" dirty="0" err="1" smtClean="0"/>
              <a:t>princeton</a:t>
            </a:r>
            <a:r>
              <a:rPr lang="en-US" dirty="0" smtClean="0"/>
              <a:t>: </a:t>
            </a:r>
          </a:p>
          <a:p>
            <a:pPr lvl="1"/>
            <a:r>
              <a:rPr lang="en-US" dirty="0" smtClean="0">
                <a:hlinkClick r:id="rId3"/>
              </a:rPr>
              <a:t>https</a:t>
            </a:r>
            <a:r>
              <a:rPr lang="en-US" dirty="0">
                <a:hlinkClick r:id="rId3"/>
              </a:rPr>
              <a:t>://</a:t>
            </a:r>
            <a:r>
              <a:rPr lang="en-US" dirty="0" smtClean="0">
                <a:hlinkClick r:id="rId3"/>
              </a:rPr>
              <a:t>www.princeton.edu/researchcomputing/faq/spark-via-slurm/</a:t>
            </a:r>
            <a:endParaRPr lang="en-US" dirty="0"/>
          </a:p>
          <a:p>
            <a:pPr lvl="1"/>
            <a:r>
              <a:rPr lang="en-US" dirty="0" smtClean="0">
                <a:hlinkClick r:id="rId4"/>
              </a:rPr>
              <a:t>https</a:t>
            </a:r>
            <a:r>
              <a:rPr lang="en-US" dirty="0">
                <a:hlinkClick r:id="rId4"/>
              </a:rPr>
              <a:t>://www.princeton.edu/researchcomputing/computational-hardware/hadoop/spark-memory</a:t>
            </a:r>
            <a:r>
              <a:rPr lang="en-US" dirty="0" smtClean="0">
                <a:hlinkClick r:id="rId4"/>
              </a:rPr>
              <a:t>/</a:t>
            </a:r>
            <a:endParaRPr lang="en-US" dirty="0" smtClean="0"/>
          </a:p>
        </p:txBody>
      </p:sp>
    </p:spTree>
    <p:extLst>
      <p:ext uri="{BB962C8B-B14F-4D97-AF65-F5344CB8AC3E}">
        <p14:creationId xmlns:p14="http://schemas.microsoft.com/office/powerpoint/2010/main" val="4226484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python to spark</a:t>
            </a:r>
            <a:endParaRPr lang="en-US" dirty="0"/>
          </a:p>
        </p:txBody>
      </p:sp>
      <p:sp>
        <p:nvSpPr>
          <p:cNvPr id="3" name="Content Placeholder 2"/>
          <p:cNvSpPr>
            <a:spLocks noGrp="1"/>
          </p:cNvSpPr>
          <p:nvPr>
            <p:ph sz="quarter" idx="13"/>
          </p:nvPr>
        </p:nvSpPr>
        <p:spPr>
          <a:xfrm>
            <a:off x="913774" y="1910080"/>
            <a:ext cx="10363826" cy="4775200"/>
          </a:xfrm>
        </p:spPr>
        <p:txBody>
          <a:bodyPr>
            <a:normAutofit/>
          </a:bodyPr>
          <a:lstStyle/>
          <a:p>
            <a:r>
              <a:rPr lang="en-US" dirty="0" smtClean="0"/>
              <a:t>Spark is not a programming language, but rather a collection of libraries written in </a:t>
            </a:r>
            <a:r>
              <a:rPr lang="en-US" dirty="0" err="1" smtClean="0"/>
              <a:t>scala</a:t>
            </a:r>
            <a:r>
              <a:rPr lang="en-US" dirty="0" smtClean="0"/>
              <a:t>. It has a set of </a:t>
            </a:r>
            <a:r>
              <a:rPr lang="en-US" dirty="0" err="1" smtClean="0"/>
              <a:t>apis</a:t>
            </a:r>
            <a:r>
              <a:rPr lang="en-US" dirty="0" smtClean="0"/>
              <a:t> for several programming languages including </a:t>
            </a:r>
            <a:r>
              <a:rPr lang="en-US" dirty="0" err="1" smtClean="0"/>
              <a:t>scala</a:t>
            </a:r>
            <a:r>
              <a:rPr lang="en-US" dirty="0" smtClean="0"/>
              <a:t>, python, r and java</a:t>
            </a:r>
          </a:p>
          <a:p>
            <a:r>
              <a:rPr lang="en-US" dirty="0" smtClean="0"/>
              <a:t>It is not recommended to start programming with spark. One needs to have a solid programming fundamentals in at least one of these programming languages to succeed</a:t>
            </a:r>
          </a:p>
          <a:p>
            <a:r>
              <a:rPr lang="en-US" dirty="0" smtClean="0"/>
              <a:t>Getting started with spark for python programmers is easier if one is using a certain programming style: </a:t>
            </a:r>
          </a:p>
          <a:p>
            <a:pPr lvl="1"/>
            <a:r>
              <a:rPr lang="en-US" dirty="0" smtClean="0"/>
              <a:t>maps, filters and lambda functions</a:t>
            </a:r>
          </a:p>
          <a:p>
            <a:pPr lvl="1"/>
            <a:endParaRPr lang="en-US" dirty="0"/>
          </a:p>
          <a:p>
            <a:r>
              <a:rPr lang="en-US" i="1" dirty="0" smtClean="0">
                <a:solidFill>
                  <a:srgbClr val="FF0000"/>
                </a:solidFill>
              </a:rPr>
              <a:t>We will talk about it in the Notebook</a:t>
            </a:r>
            <a:endParaRPr lang="en-US" i="1" dirty="0">
              <a:solidFill>
                <a:srgbClr val="FF0000"/>
              </a:solidFill>
            </a:endParaRPr>
          </a:p>
        </p:txBody>
      </p:sp>
    </p:spTree>
    <p:extLst>
      <p:ext uri="{BB962C8B-B14F-4D97-AF65-F5344CB8AC3E}">
        <p14:creationId xmlns:p14="http://schemas.microsoft.com/office/powerpoint/2010/main" val="880689033"/>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18651</TotalTime>
  <Words>1818</Words>
  <Application>Microsoft Macintosh PowerPoint</Application>
  <PresentationFormat>Widescreen</PresentationFormat>
  <Paragraphs>250</Paragraphs>
  <Slides>23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Tw Cen MT</vt:lpstr>
      <vt:lpstr>Arial</vt:lpstr>
      <vt:lpstr>Droplet</vt:lpstr>
      <vt:lpstr>Introduction to big data with apache spark</vt:lpstr>
      <vt:lpstr>About me</vt:lpstr>
      <vt:lpstr>Outline</vt:lpstr>
      <vt:lpstr>What is big data?</vt:lpstr>
      <vt:lpstr>History &amp; data scale considerations</vt:lpstr>
      <vt:lpstr>Advantages of spark</vt:lpstr>
      <vt:lpstr>Spark software stack</vt:lpstr>
      <vt:lpstr>Spark installation and help pages</vt:lpstr>
      <vt:lpstr>From python to spark</vt:lpstr>
      <vt:lpstr>Anatomy of a spark app</vt:lpstr>
      <vt:lpstr>Spark programming model: core concepts (I)</vt:lpstr>
      <vt:lpstr>Spark programming model: core concepts (II)</vt:lpstr>
      <vt:lpstr>Spark programming model: core concepts (III)</vt:lpstr>
      <vt:lpstr>Spark programming model: core concepts (IV)</vt:lpstr>
      <vt:lpstr>Working with dataframes</vt:lpstr>
      <vt:lpstr>Working with key-value pairs</vt:lpstr>
      <vt:lpstr>joins</vt:lpstr>
      <vt:lpstr>Input: ingest data into an RDD</vt:lpstr>
      <vt:lpstr>Spark libraries</vt:lpstr>
      <vt:lpstr>Rdd persistance and caching</vt:lpstr>
      <vt:lpstr>More on machine learning with spark</vt:lpstr>
      <vt:lpstr>More on machine learning with spark</vt:lpstr>
      <vt:lpstr>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NSF grant proposal</dc:title>
  <dc:creator>Alexey Svyatkovskiy</dc:creator>
  <cp:lastModifiedBy>Alexey Svyatkovskiy</cp:lastModifiedBy>
  <cp:revision>118</cp:revision>
  <dcterms:created xsi:type="dcterms:W3CDTF">2015-10-12T14:55:31Z</dcterms:created>
  <dcterms:modified xsi:type="dcterms:W3CDTF">2016-04-09T00:47:14Z</dcterms:modified>
</cp:coreProperties>
</file>